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1" r:id="rId3"/>
    <p:sldId id="317" r:id="rId4"/>
    <p:sldId id="314" r:id="rId5"/>
    <p:sldId id="315" r:id="rId6"/>
    <p:sldId id="274" r:id="rId7"/>
    <p:sldId id="303" r:id="rId8"/>
    <p:sldId id="304" r:id="rId9"/>
    <p:sldId id="305" r:id="rId10"/>
    <p:sldId id="306" r:id="rId11"/>
    <p:sldId id="307" r:id="rId12"/>
    <p:sldId id="316" r:id="rId13"/>
    <p:sldId id="257" r:id="rId14"/>
    <p:sldId id="258" r:id="rId15"/>
    <p:sldId id="302" r:id="rId16"/>
    <p:sldId id="308" r:id="rId17"/>
    <p:sldId id="309" r:id="rId18"/>
    <p:sldId id="310" r:id="rId19"/>
    <p:sldId id="311" r:id="rId20"/>
    <p:sldId id="312" r:id="rId21"/>
    <p:sldId id="313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9"/>
    <a:srgbClr val="FF3C37"/>
    <a:srgbClr val="159FDD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353" autoAdjust="0"/>
  </p:normalViewPr>
  <p:slideViewPr>
    <p:cSldViewPr snapToGrid="0">
      <p:cViewPr varScale="1">
        <p:scale>
          <a:sx n="70" d="100"/>
          <a:sy n="70" d="100"/>
        </p:scale>
        <p:origin x="3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2017/10/13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3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developer.apple.com/arki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"/><Relationship Id="rId5" Type="http://schemas.openxmlformats.org/officeDocument/2006/relationships/hyperlink" Target="https://zh.wikipedia.org/wiki/Microsoft_HoloLens" TargetMode="External"/><Relationship Id="rId4" Type="http://schemas.openxmlformats.org/officeDocument/2006/relationships/hyperlink" Target="https://www.microsoft.com/zh-cn/holole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pulse/what-business-model-choose-arvr-projects-anastasiia-bobeshko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99it.com/archives/459738.html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hyxx.com/industry/201609/451339.html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pple.com/arkit/" TargetMode="External"/><Relationship Id="rId13" Type="http://schemas.openxmlformats.org/officeDocument/2006/relationships/hyperlink" Target="http://www.businessinsider.com/virtual-and-augmented-reality-markets-will-reach-162-billion-by-2020-2016-8" TargetMode="External"/><Relationship Id="rId3" Type="http://schemas.openxmlformats.org/officeDocument/2006/relationships/hyperlink" Target="http://www.199it.com/archives/459738.html" TargetMode="External"/><Relationship Id="rId7" Type="http://schemas.openxmlformats.org/officeDocument/2006/relationships/hyperlink" Target="https://www.microsoft.com/zh-cn/hololens&#65292;https:/zh.wikipedia.org/wiki/Microsoft_HoloLens" TargetMode="External"/><Relationship Id="rId12" Type="http://schemas.openxmlformats.org/officeDocument/2006/relationships/hyperlink" Target="http://fortune.com/2015/04/25/augmented-reality-virtual-reality" TargetMode="External"/><Relationship Id="rId2" Type="http://schemas.openxmlformats.org/officeDocument/2006/relationships/hyperlink" Target="http://www.linkedin.com/pulse/what-business-model-choose-arvr-projects-anastasiia-bobeshk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.wikipedia.org/wiki/Google%E7%9C%BC%E9%95%9C" TargetMode="External"/><Relationship Id="rId11" Type="http://schemas.openxmlformats.org/officeDocument/2006/relationships/hyperlink" Target="https://www.business.com/articles/how-can-you-profit-from-augmented-and-virtual-reality" TargetMode="External"/><Relationship Id="rId5" Type="http://schemas.openxmlformats.org/officeDocument/2006/relationships/hyperlink" Target="https://arstechnica.com/gadgets/2017/08/googles-arcore-brings-augmented-reality-to-millions-of-android-devices/" TargetMode="External"/><Relationship Id="rId10" Type="http://schemas.openxmlformats.org/officeDocument/2006/relationships/hyperlink" Target="https://techcrunch.com/2017/01/11/the-reality-of-vrar-growth" TargetMode="External"/><Relationship Id="rId4" Type="http://schemas.openxmlformats.org/officeDocument/2006/relationships/hyperlink" Target="https://www.digi-capital.com/news/2017/01/after-mixed-year-mobile-ar-to-drive-108-billion-vrar-market-by-2021/#.Wd7g-DA3U2w" TargetMode="External"/><Relationship Id="rId9" Type="http://schemas.openxmlformats.org/officeDocument/2006/relationships/hyperlink" Target="https://en.wikipedia.org/wiki/Magic_Leap" TargetMode="External"/><Relationship Id="rId14" Type="http://schemas.openxmlformats.org/officeDocument/2006/relationships/hyperlink" Target="http://www.chyxx.com/industry/201609/451339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zh.wikipedia.org/wiki/Google%E7%9C%BC%E9%95%9C" TargetMode="External"/><Relationship Id="rId4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34" name="矩形 32"/>
          <p:cNvSpPr/>
          <p:nvPr/>
        </p:nvSpPr>
        <p:spPr>
          <a:xfrm>
            <a:off x="6535691" y="5866261"/>
            <a:ext cx="4761791" cy="946150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  <a:gd name="connsiteX0" fmla="*/ 372862 w 3643667"/>
              <a:gd name="connsiteY0" fmla="*/ 71022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372862 w 3643667"/>
              <a:gd name="connsiteY4" fmla="*/ 71022 h 1305048"/>
              <a:gd name="connsiteX0" fmla="*/ 745724 w 3643667"/>
              <a:gd name="connsiteY0" fmla="*/ 124288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745724 w 3643667"/>
              <a:gd name="connsiteY4" fmla="*/ 124288 h 1305048"/>
              <a:gd name="connsiteX0" fmla="*/ 816745 w 3643667"/>
              <a:gd name="connsiteY0" fmla="*/ 213065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816745 w 3643667"/>
              <a:gd name="connsiteY4" fmla="*/ 213065 h 1305048"/>
              <a:gd name="connsiteX0" fmla="*/ 994299 w 3643667"/>
              <a:gd name="connsiteY0" fmla="*/ 204187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994299 w 3643667"/>
              <a:gd name="connsiteY4" fmla="*/ 204187 h 1305048"/>
              <a:gd name="connsiteX0" fmla="*/ 994299 w 3723566"/>
              <a:gd name="connsiteY0" fmla="*/ 292964 h 1393825"/>
              <a:gd name="connsiteX1" fmla="*/ 3723566 w 3723566"/>
              <a:gd name="connsiteY1" fmla="*/ 0 h 1393825"/>
              <a:gd name="connsiteX2" fmla="*/ 2702634 w 3723566"/>
              <a:gd name="connsiteY2" fmla="*/ 1109739 h 1393825"/>
              <a:gd name="connsiteX3" fmla="*/ 0 w 3723566"/>
              <a:gd name="connsiteY3" fmla="*/ 1393825 h 1393825"/>
              <a:gd name="connsiteX4" fmla="*/ 994299 w 3723566"/>
              <a:gd name="connsiteY4" fmla="*/ 292964 h 1393825"/>
              <a:gd name="connsiteX0" fmla="*/ 3308874 w 6038141"/>
              <a:gd name="connsiteY0" fmla="*/ 292964 h 1109739"/>
              <a:gd name="connsiteX1" fmla="*/ 6038141 w 6038141"/>
              <a:gd name="connsiteY1" fmla="*/ 0 h 1109739"/>
              <a:gd name="connsiteX2" fmla="*/ 5017209 w 6038141"/>
              <a:gd name="connsiteY2" fmla="*/ 1109739 h 1109739"/>
              <a:gd name="connsiteX3" fmla="*/ 0 w 6038141"/>
              <a:gd name="connsiteY3" fmla="*/ 965200 h 1109739"/>
              <a:gd name="connsiteX4" fmla="*/ 3308874 w 6038141"/>
              <a:gd name="connsiteY4" fmla="*/ 292964 h 1109739"/>
              <a:gd name="connsiteX0" fmla="*/ 3308874 w 6038141"/>
              <a:gd name="connsiteY0" fmla="*/ 292964 h 965200"/>
              <a:gd name="connsiteX1" fmla="*/ 6038141 w 6038141"/>
              <a:gd name="connsiteY1" fmla="*/ 0 h 965200"/>
              <a:gd name="connsiteX2" fmla="*/ 0 w 6038141"/>
              <a:gd name="connsiteY2" fmla="*/ 965200 h 965200"/>
              <a:gd name="connsiteX3" fmla="*/ 3308874 w 6038141"/>
              <a:gd name="connsiteY3" fmla="*/ 292964 h 965200"/>
              <a:gd name="connsiteX0" fmla="*/ 2032524 w 4761791"/>
              <a:gd name="connsiteY0" fmla="*/ 292964 h 946150"/>
              <a:gd name="connsiteX1" fmla="*/ 4761791 w 4761791"/>
              <a:gd name="connsiteY1" fmla="*/ 0 h 946150"/>
              <a:gd name="connsiteX2" fmla="*/ 0 w 4761791"/>
              <a:gd name="connsiteY2" fmla="*/ 946150 h 946150"/>
              <a:gd name="connsiteX3" fmla="*/ 2032524 w 4761791"/>
              <a:gd name="connsiteY3" fmla="*/ 29296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1791" h="946150">
                <a:moveTo>
                  <a:pt x="2032524" y="292964"/>
                </a:moveTo>
                <a:lnTo>
                  <a:pt x="4761791" y="0"/>
                </a:lnTo>
                <a:lnTo>
                  <a:pt x="0" y="946150"/>
                </a:lnTo>
                <a:lnTo>
                  <a:pt x="2032524" y="292964"/>
                </a:lnTo>
                <a:close/>
              </a:path>
            </a:pathLst>
          </a:cu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49700" y="1466850"/>
            <a:ext cx="8242300" cy="3400425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94800" y="1466850"/>
            <a:ext cx="2995244" cy="340042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79643" y="2931942"/>
            <a:ext cx="479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五组</a:t>
            </a:r>
            <a:r>
              <a:rPr lang="zh-CN" altLang="en-US" sz="4000" dirty="0" smtClean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第二周</a:t>
            </a:r>
            <a:r>
              <a:rPr lang="zh-CN" altLang="en-US" sz="4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小组汇报</a:t>
            </a:r>
          </a:p>
        </p:txBody>
      </p:sp>
      <p:sp>
        <p:nvSpPr>
          <p:cNvPr id="26" name="TextBox 34"/>
          <p:cNvSpPr txBox="1"/>
          <p:nvPr/>
        </p:nvSpPr>
        <p:spPr>
          <a:xfrm>
            <a:off x="10261982" y="2159539"/>
            <a:ext cx="139661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第五组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0245641" y="2820911"/>
            <a:ext cx="1396618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支良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孙羽茜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姜</a:t>
            </a: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春晓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谭淞耀</a:t>
            </a:r>
            <a:endParaRPr lang="en-US" altLang="zh-CN" sz="2400" b="1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</a:t>
            </a: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瑞琪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305300" y="271725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305300" y="379040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949700" y="4867275"/>
            <a:ext cx="8242300" cy="1305048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1305048">
                <a:moveTo>
                  <a:pt x="0" y="0"/>
                </a:moveTo>
                <a:lnTo>
                  <a:pt x="8242300" y="0"/>
                </a:lnTo>
                <a:lnTo>
                  <a:pt x="7301267" y="1020962"/>
                </a:lnTo>
                <a:lnTo>
                  <a:pt x="4598633" y="1305048"/>
                </a:lnTo>
                <a:lnTo>
                  <a:pt x="0" y="0"/>
                </a:lnTo>
                <a:close/>
              </a:path>
            </a:pathLst>
          </a:custGeom>
          <a:solidFill>
            <a:srgbClr val="1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490030" y="2225614"/>
            <a:ext cx="655271" cy="606514"/>
            <a:chOff x="385338" y="2302387"/>
            <a:chExt cx="995227" cy="921175"/>
          </a:xfrm>
        </p:grpSpPr>
        <p:sp>
          <p:nvSpPr>
            <p:cNvPr id="2" name="菱形 1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400431" y="3639828"/>
            <a:ext cx="813169" cy="555009"/>
            <a:chOff x="-1129498" y="1162050"/>
            <a:chExt cx="1400826" cy="956101"/>
          </a:xfrm>
        </p:grpSpPr>
        <p:sp>
          <p:nvSpPr>
            <p:cNvPr id="22" name="椭圆 21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2374232" y="1404352"/>
            <a:ext cx="9817767" cy="1689289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主要公司和企业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69592" y="4635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微软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2374231" y="1424416"/>
            <a:ext cx="979863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Microsoft HoloLens </a:t>
            </a:r>
            <a:r>
              <a:rPr lang="zh-CN" altLang="en-US" sz="26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是微软首个不受线缆限制的全息计算机设备，能够让你与数字内容交互，并与周围真实环境中的全息影像互动。它允许在增强现实中用户界面可以与用户透过眼神、语音和手势互相交流。</a:t>
            </a:r>
            <a:endParaRPr lang="en-GB" altLang="zh-CN" sz="26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022829" y="535374"/>
            <a:ext cx="202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159FDD"/>
                </a:solidFill>
              </a:rPr>
              <a:t>hololens</a:t>
            </a:r>
            <a:endParaRPr lang="zh-CN" altLang="en-US" sz="3600" b="1" dirty="0">
              <a:solidFill>
                <a:srgbClr val="159FDD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74230" y="4074173"/>
            <a:ext cx="9817767" cy="1640656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/>
        </p:nvSpPr>
        <p:spPr bwMode="auto">
          <a:xfrm>
            <a:off x="2374230" y="4035253"/>
            <a:ext cx="978660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苹果在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ios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11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系统中引入了新的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ARkit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框架 。 通过将数字对象和信息与您周围的环境融合，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ARKit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将应用程序超越屏幕，释放它们以全新的方式与现实世界进行交互</a:t>
            </a:r>
            <a:r>
              <a:rPr lang="zh-CN" altLang="en-US" sz="20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000" dirty="0" smtClean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ARKit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运行在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Apple A9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A10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A11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处理器上。 这些处理器提供突破性的性能，可实现快速的场景理解，并可让您在现实世界场景之上构建详尽而引人入胜的虚拟内容。 您可以利用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Metal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SceneKit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以及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Unity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和虚幻引擎等第三方工具中的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ARKit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优化。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3884" y="5839326"/>
            <a:ext cx="1091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来源：</a:t>
            </a:r>
            <a:r>
              <a:rPr lang="en-US" altLang="zh-CN" sz="1400" dirty="0">
                <a:hlinkClick r:id="rId2"/>
              </a:rPr>
              <a:t>https://developer.apple.com/arkit/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448" y="1423731"/>
            <a:ext cx="1993278" cy="16699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443884" y="3093641"/>
            <a:ext cx="959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来源：</a:t>
            </a: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www.microsoft.com/zh-cn/hololens</a:t>
            </a:r>
            <a:r>
              <a:rPr lang="zh-CN" altLang="en-US" sz="1400" dirty="0" smtClean="0"/>
              <a:t>，</a:t>
            </a:r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://zh.wikipedia.org/wiki/Microsoft_HoloLens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69592" y="339327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苹果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22829" y="3465069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159FDD"/>
                </a:solidFill>
              </a:rPr>
              <a:t>arkit</a:t>
            </a:r>
            <a:endParaRPr lang="zh-CN" altLang="en-US" sz="3600" b="1" dirty="0">
              <a:solidFill>
                <a:srgbClr val="159FDD"/>
              </a:solidFill>
            </a:endParaRPr>
          </a:p>
        </p:txBody>
      </p:sp>
      <p:pic>
        <p:nvPicPr>
          <p:cNvPr id="26" name="officeArt object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4947" y="4074173"/>
            <a:ext cx="1958124" cy="16406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5374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5422867" y="1404352"/>
            <a:ext cx="6769132" cy="3849407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主要公司和企业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69592" y="463581"/>
            <a:ext cx="3050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Magic leap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6195964" y="1620895"/>
            <a:ext cx="5784098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Magic leap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成立于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2011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年，是一家位于美国的增强现实创业公司。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月，福布斯估值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45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亿美元。截至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2017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月，公司尚未向市场推出正式产品。传统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设备要通过功耗大的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LCD/LED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传入人眼，而该公司拥有一种名为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Fiber Optic </a:t>
            </a:r>
            <a:r>
              <a:rPr lang="en-US" altLang="zh-CN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Projector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的核心技术，这种“投影仪”与传统意义上的投影相比，尺寸更小，功耗更低。 图片来自官方宣传视频截图。</a:t>
            </a:r>
            <a:endParaRPr lang="en-GB" altLang="zh-CN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5568" y="6189768"/>
            <a:ext cx="959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来源 </a:t>
            </a:r>
            <a:r>
              <a:rPr lang="en-US" altLang="zh-CN" sz="1400" dirty="0">
                <a:solidFill>
                  <a:schemeClr val="bg1"/>
                </a:solidFill>
              </a:rPr>
              <a:t>https://en.wikipedia.org/wiki/Magic_Leap 17 September 2017, at 17:14.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19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52" y="1404352"/>
            <a:ext cx="5658569" cy="384940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83497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主要公司和企业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69592" y="29898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相关专利企业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19" name="officeArt obje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10" y="1240622"/>
            <a:ext cx="6822298" cy="49485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59116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66330" y="373291"/>
            <a:ext cx="3488924" cy="754173"/>
            <a:chOff x="266330" y="373291"/>
            <a:chExt cx="3488924" cy="754173"/>
          </a:xfrm>
        </p:grpSpPr>
        <p:sp>
          <p:nvSpPr>
            <p:cNvPr id="4" name="平行四边形 3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71624" y="37329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</a:rPr>
                <a:t>商业模式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702832" y="1369739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r>
              <a:rPr lang="zh-CN" altLang="zh-CN" dirty="0"/>
              <a:t>年报告中展示的图片</a:t>
            </a:r>
            <a:endParaRPr lang="zh-CN" altLang="en-US" dirty="0"/>
          </a:p>
        </p:txBody>
      </p:sp>
      <p:sp>
        <p:nvSpPr>
          <p:cNvPr id="15" name="平行四边形 14"/>
          <p:cNvSpPr/>
          <p:nvPr/>
        </p:nvSpPr>
        <p:spPr>
          <a:xfrm>
            <a:off x="7801350" y="1369739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2017</a:t>
            </a:r>
            <a:r>
              <a:rPr lang="zh-CN" altLang="zh-CN" dirty="0"/>
              <a:t>年报告中展示的图片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01685" y="6093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数据饼图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1" name="图片 20" descr="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r="11783"/>
          <a:stretch/>
        </p:blipFill>
        <p:spPr bwMode="auto">
          <a:xfrm>
            <a:off x="326339" y="1960289"/>
            <a:ext cx="4134218" cy="394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 descr="https://www.digi-capital.com/news/wp-content/uploads/2017/01/Digi-Capital-VR-AR-business-model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r="8787"/>
          <a:stretch/>
        </p:blipFill>
        <p:spPr bwMode="auto">
          <a:xfrm>
            <a:off x="7381728" y="1960289"/>
            <a:ext cx="4358733" cy="39075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73179" y="6208295"/>
            <a:ext cx="758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数据来源：</a:t>
            </a:r>
            <a:r>
              <a:rPr lang="en-US" altLang="zh-CN" dirty="0">
                <a:solidFill>
                  <a:schemeClr val="bg1"/>
                </a:solidFill>
              </a:rPr>
              <a:t>Digi-Capital’s Augmented/Virtual Reality Report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86217" y="2361793"/>
            <a:ext cx="24698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Digi-</a:t>
            </a:r>
            <a:r>
              <a:rPr lang="en-US" altLang="zh-CN" dirty="0" err="1">
                <a:solidFill>
                  <a:schemeClr val="bg1"/>
                </a:solidFill>
              </a:rPr>
              <a:t>Captal</a:t>
            </a:r>
            <a:r>
              <a:rPr lang="zh-CN" altLang="en-US" dirty="0">
                <a:solidFill>
                  <a:schemeClr val="bg1"/>
                </a:solidFill>
              </a:rPr>
              <a:t>的调研报告，</a:t>
            </a:r>
            <a:r>
              <a:rPr lang="en-US" altLang="zh-CN" dirty="0">
                <a:solidFill>
                  <a:schemeClr val="bg1"/>
                </a:solidFill>
              </a:rPr>
              <a:t>2020</a:t>
            </a:r>
            <a:r>
              <a:rPr lang="zh-CN" altLang="en-US" dirty="0">
                <a:solidFill>
                  <a:schemeClr val="bg1"/>
                </a:solidFill>
              </a:rPr>
              <a:t>年虚拟现实和增强现实收入将达到</a:t>
            </a:r>
            <a:r>
              <a:rPr lang="en-US" altLang="zh-CN" dirty="0">
                <a:solidFill>
                  <a:schemeClr val="bg1"/>
                </a:solidFill>
              </a:rPr>
              <a:t>1200</a:t>
            </a:r>
            <a:r>
              <a:rPr lang="zh-CN" altLang="en-US" dirty="0">
                <a:solidFill>
                  <a:schemeClr val="bg1"/>
                </a:solidFill>
              </a:rPr>
              <a:t>亿美元，</a:t>
            </a:r>
            <a:r>
              <a:rPr lang="en-US" altLang="zh-CN" dirty="0">
                <a:solidFill>
                  <a:schemeClr val="bg1"/>
                </a:solidFill>
              </a:rPr>
              <a:t>AR/VR</a:t>
            </a:r>
            <a:r>
              <a:rPr lang="zh-CN" altLang="en-US" dirty="0">
                <a:solidFill>
                  <a:schemeClr val="bg1"/>
                </a:solidFill>
              </a:rPr>
              <a:t>硬件销售、电子商务销售、广告支出和移动数据贡献</a:t>
            </a:r>
            <a:r>
              <a:rPr lang="en-US" altLang="zh-CN" dirty="0">
                <a:solidFill>
                  <a:schemeClr val="bg1"/>
                </a:solidFill>
              </a:rPr>
              <a:t>AR/VR</a:t>
            </a:r>
            <a:r>
              <a:rPr lang="zh-CN" altLang="en-US" dirty="0">
                <a:solidFill>
                  <a:schemeClr val="bg1"/>
                </a:solidFill>
              </a:rPr>
              <a:t>收入的</a:t>
            </a:r>
            <a:r>
              <a:rPr lang="en-US" altLang="zh-CN" dirty="0">
                <a:solidFill>
                  <a:schemeClr val="bg1"/>
                </a:solidFill>
              </a:rPr>
              <a:t>80%</a:t>
            </a:r>
            <a:r>
              <a:rPr lang="zh-CN" altLang="en-US" dirty="0">
                <a:solidFill>
                  <a:schemeClr val="bg1"/>
                </a:solidFill>
              </a:rPr>
              <a:t>。且对比</a:t>
            </a:r>
            <a:r>
              <a:rPr lang="en-US" altLang="zh-CN" dirty="0">
                <a:solidFill>
                  <a:schemeClr val="bg1"/>
                </a:solidFill>
              </a:rPr>
              <a:t>2016</a:t>
            </a:r>
            <a:r>
              <a:rPr lang="zh-CN" altLang="en-US" dirty="0">
                <a:solidFill>
                  <a:schemeClr val="bg1"/>
                </a:solidFill>
              </a:rPr>
              <a:t>年和</a:t>
            </a:r>
            <a:r>
              <a:rPr lang="en-US" altLang="zh-CN" dirty="0">
                <a:solidFill>
                  <a:schemeClr val="bg1"/>
                </a:solidFill>
              </a:rPr>
              <a:t>2017</a:t>
            </a:r>
            <a:r>
              <a:rPr lang="zh-CN" altLang="en-US" dirty="0">
                <a:solidFill>
                  <a:schemeClr val="bg1"/>
                </a:solidFill>
              </a:rPr>
              <a:t>年，这四个方向一直稳居前四。</a:t>
            </a:r>
          </a:p>
        </p:txBody>
      </p:sp>
    </p:spTree>
    <p:extLst>
      <p:ext uri="{BB962C8B-B14F-4D97-AF65-F5344CB8AC3E}">
        <p14:creationId xmlns:p14="http://schemas.microsoft.com/office/powerpoint/2010/main" val="221066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721021" y="1420114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694466" y="3177112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694466" y="4934110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373291"/>
            <a:ext cx="3488924" cy="754173"/>
            <a:chOff x="266330" y="373291"/>
            <a:chExt cx="3488924" cy="754173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1624" y="37329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</a:rPr>
                <a:t>商业模式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80672" y="1267326"/>
            <a:ext cx="104113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硬件销售：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在平台过渡的时候，硬件是战略至高点</a:t>
            </a:r>
            <a:r>
              <a:rPr lang="zh-CN" altLang="en-US" sz="2000" dirty="0" smtClean="0">
                <a:solidFill>
                  <a:schemeClr val="bg1"/>
                </a:solidFill>
              </a:rPr>
              <a:t>。尽管到</a:t>
            </a:r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年，每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美元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收入中硬件只贡献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美元。忽视硬件并不是行业领袖和新兴企业的选择，硬件销售是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的商业模式之一，早期投资硬件是明智的。</a:t>
            </a: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来源：</a:t>
            </a:r>
            <a:r>
              <a:rPr lang="en-US" altLang="zh-CN" sz="1600" u="sng" dirty="0">
                <a:hlinkClick r:id="rId2"/>
              </a:rPr>
              <a:t>http://www.linkedin.com/pulse/what-business-model-choose-arvr-projects-anastasiia-bobeshko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0672" y="3175541"/>
            <a:ext cx="10074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广告销售：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广告销售是最有价值的商业模式，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收入中每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美元就有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美元来自广告。第一个增强现实广告独角兽将在今年出现，即</a:t>
            </a:r>
            <a:r>
              <a:rPr lang="en-US" altLang="zh-CN" sz="2000" dirty="0" err="1">
                <a:solidFill>
                  <a:schemeClr val="bg1"/>
                </a:solidFill>
              </a:rPr>
              <a:t>Blippar</a:t>
            </a:r>
            <a:r>
              <a:rPr lang="zh-CN" altLang="en-US" sz="2000" dirty="0">
                <a:solidFill>
                  <a:schemeClr val="bg1"/>
                </a:solidFill>
              </a:rPr>
              <a:t>，而且这比头戴式显示器市场发展步伐更快。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0672" y="4834842"/>
            <a:ext cx="9625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应用内购买：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对移动开发者来说，应用内购买是核心商业模式之一。最受欢迎的移动应用仍然是免费应用，尽管优质主机和</a:t>
            </a:r>
            <a:r>
              <a:rPr lang="en-US" altLang="zh-CN" sz="2000" dirty="0">
                <a:solidFill>
                  <a:schemeClr val="bg1"/>
                </a:solidFill>
              </a:rPr>
              <a:t>PC</a:t>
            </a:r>
            <a:r>
              <a:rPr lang="zh-CN" altLang="en-US" sz="2000" dirty="0">
                <a:solidFill>
                  <a:schemeClr val="bg1"/>
                </a:solidFill>
              </a:rPr>
              <a:t>游戏市场将可下载内容作为主要商业模式。</a:t>
            </a:r>
          </a:p>
        </p:txBody>
      </p:sp>
    </p:spTree>
    <p:extLst>
      <p:ext uri="{BB962C8B-B14F-4D97-AF65-F5344CB8AC3E}">
        <p14:creationId xmlns:p14="http://schemas.microsoft.com/office/powerpoint/2010/main" val="239998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694466" y="1419931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4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694466" y="2973703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5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694466" y="4584193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6</a:t>
            </a:r>
            <a:endParaRPr lang="zh-CN" altLang="en-US" sz="4400" dirty="0"/>
          </a:p>
        </p:txBody>
      </p:sp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373291"/>
            <a:ext cx="3488924" cy="754173"/>
            <a:chOff x="266330" y="373291"/>
            <a:chExt cx="3488924" cy="754173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1624" y="37329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</a:rPr>
                <a:t>商业模式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80672" y="1267326"/>
            <a:ext cx="10411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移动数据网络：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从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消耗的移动网络数据对电信运营商来说是一个巨大的利润空间。</a:t>
            </a:r>
            <a:r>
              <a:rPr lang="en-US" altLang="zh-CN" sz="2000" dirty="0">
                <a:solidFill>
                  <a:schemeClr val="bg1"/>
                </a:solidFill>
              </a:rPr>
              <a:t>YouTube</a:t>
            </a:r>
            <a:r>
              <a:rPr lang="zh-CN" altLang="en-US" sz="2000" dirty="0">
                <a:solidFill>
                  <a:schemeClr val="bg1"/>
                </a:solidFill>
              </a:rPr>
              <a:t>预测每个</a:t>
            </a:r>
            <a:r>
              <a:rPr lang="en-US" altLang="zh-CN" sz="2000" dirty="0">
                <a:solidFill>
                  <a:schemeClr val="bg1"/>
                </a:solidFill>
              </a:rPr>
              <a:t>360</a:t>
            </a:r>
            <a:r>
              <a:rPr lang="zh-CN" altLang="en-US" sz="2000" dirty="0">
                <a:solidFill>
                  <a:schemeClr val="bg1"/>
                </a:solidFill>
              </a:rPr>
              <a:t>度视频需要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zh-CN" altLang="en-US" sz="2000" dirty="0">
                <a:solidFill>
                  <a:schemeClr val="bg1"/>
                </a:solidFill>
              </a:rPr>
              <a:t>倍传统视频的宽带。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数据消费是打破移动网络年收入增长不足</a:t>
            </a:r>
            <a:r>
              <a:rPr lang="en-US" altLang="zh-CN" sz="2000" dirty="0">
                <a:solidFill>
                  <a:schemeClr val="bg1"/>
                </a:solidFill>
              </a:rPr>
              <a:t>2%</a:t>
            </a:r>
            <a:r>
              <a:rPr lang="zh-CN" altLang="en-US" sz="2000" dirty="0">
                <a:solidFill>
                  <a:schemeClr val="bg1"/>
                </a:solidFill>
              </a:rPr>
              <a:t>的催化剂。因此，这是一笔巨大的生意。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0672" y="2923955"/>
            <a:ext cx="10074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电子商务销售：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未来</a:t>
            </a: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行业每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美元收入中有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美元来自电子商务销售。阿里巴巴、</a:t>
            </a:r>
            <a:r>
              <a:rPr lang="en-US" altLang="zh-CN" sz="2000" dirty="0">
                <a:solidFill>
                  <a:schemeClr val="bg1"/>
                </a:solidFill>
              </a:rPr>
              <a:t>Amazon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eBay</a:t>
            </a:r>
            <a:r>
              <a:rPr lang="zh-CN" altLang="en-US" sz="2000" dirty="0">
                <a:solidFill>
                  <a:schemeClr val="bg1"/>
                </a:solidFill>
              </a:rPr>
              <a:t>和一些列初创企业可以利用新的平台销售商品。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将成为新的电子商务渠道，其电子商务销量份额也将有所增长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80672" y="4551118"/>
            <a:ext cx="9625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产品订购：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Netflix, Amazon, Hulu, Spotify</a:t>
            </a:r>
            <a:r>
              <a:rPr lang="zh-CN" altLang="en-US" sz="2000" dirty="0">
                <a:solidFill>
                  <a:schemeClr val="bg1"/>
                </a:solidFill>
              </a:rPr>
              <a:t>和其他平台证明了订购对网络和移动是多么重要的商业模式。高水平的服务和去广告服务将推动</a:t>
            </a:r>
            <a:r>
              <a:rPr lang="en-US" altLang="zh-CN" sz="2000" dirty="0">
                <a:solidFill>
                  <a:schemeClr val="bg1"/>
                </a:solidFill>
              </a:rPr>
              <a:t>AR/VR</a:t>
            </a:r>
            <a:r>
              <a:rPr lang="zh-CN" altLang="en-US" sz="2000" dirty="0">
                <a:solidFill>
                  <a:schemeClr val="bg1"/>
                </a:solidFill>
              </a:rPr>
              <a:t>的订购收入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4466" y="5976287"/>
            <a:ext cx="11160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2-6</a:t>
            </a:r>
            <a:r>
              <a:rPr lang="zh-CN" altLang="en-US" dirty="0" smtClean="0">
                <a:solidFill>
                  <a:schemeClr val="bg1"/>
                </a:solidFill>
              </a:rPr>
              <a:t>点来源：</a:t>
            </a:r>
            <a:r>
              <a:rPr lang="en-US" altLang="zh-CN" u="sng" dirty="0">
                <a:hlinkClick r:id="rId2"/>
              </a:rPr>
              <a:t>http://</a:t>
            </a:r>
            <a:r>
              <a:rPr lang="en-US" altLang="zh-CN" u="sng" dirty="0" smtClean="0">
                <a:hlinkClick r:id="rId2"/>
              </a:rPr>
              <a:t>www.199it.com/archives/459738.html</a:t>
            </a:r>
            <a:endParaRPr lang="en-US" altLang="zh-CN" u="sng" dirty="0" smtClean="0"/>
          </a:p>
          <a:p>
            <a:r>
              <a:rPr lang="en-US" altLang="zh-CN" dirty="0" smtClean="0">
                <a:solidFill>
                  <a:schemeClr val="bg1"/>
                </a:solidFill>
              </a:rPr>
              <a:t>	https</a:t>
            </a:r>
            <a:r>
              <a:rPr lang="en-US" altLang="zh-CN" dirty="0">
                <a:solidFill>
                  <a:schemeClr val="bg1"/>
                </a:solidFill>
              </a:rPr>
              <a:t>://www.digi-capital.com/news/2017/01/after-mixed-year-mobile-ar-to-drive-108-billion-vrar-market-by-2021/#.Wd7g-DA3U2w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1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0" y="1404352"/>
            <a:ext cx="12191999" cy="4579353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3471482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5927" y="414922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利润水平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83721" y="476477"/>
            <a:ext cx="776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无论是当下还是未来，</a:t>
            </a:r>
            <a:r>
              <a:rPr lang="en-US" altLang="zh-CN" sz="3200" dirty="0" smtClean="0">
                <a:solidFill>
                  <a:schemeClr val="bg1"/>
                </a:solidFill>
              </a:rPr>
              <a:t>AR</a:t>
            </a:r>
            <a:r>
              <a:rPr lang="zh-CN" altLang="en-US" sz="3200" dirty="0" smtClean="0">
                <a:solidFill>
                  <a:schemeClr val="bg1"/>
                </a:solidFill>
              </a:rPr>
              <a:t>利润大大超过</a:t>
            </a:r>
            <a:r>
              <a:rPr lang="en-US" altLang="zh-CN" sz="3200" dirty="0" smtClean="0">
                <a:solidFill>
                  <a:schemeClr val="bg1"/>
                </a:solidFill>
              </a:rPr>
              <a:t>VR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0" y="1951701"/>
            <a:ext cx="119800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在今年年初，我们认为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年可以提供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44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VR / 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收入（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38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），而最终只有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27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收入。而口袋妖怪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的盈利超过了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亿美元，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超额盈利了的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亿美元收入回转了这一局面。</a:t>
            </a:r>
            <a:endParaRPr lang="en-GB" altLang="zh-CN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305370"/>
            <a:ext cx="192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当下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767" y="3657840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盈利因素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4832" y="3163164"/>
            <a:ext cx="11262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来源 </a:t>
            </a:r>
            <a:r>
              <a:rPr lang="en-US" altLang="zh-CN" sz="1400" dirty="0">
                <a:solidFill>
                  <a:schemeClr val="bg1"/>
                </a:solidFill>
              </a:rPr>
              <a:t> Tim </a:t>
            </a:r>
            <a:r>
              <a:rPr lang="en-US" altLang="zh-CN" sz="1400" dirty="0" err="1">
                <a:solidFill>
                  <a:schemeClr val="bg1"/>
                </a:solidFill>
              </a:rPr>
              <a:t>Merel</a:t>
            </a:r>
            <a:r>
              <a:rPr lang="en-US" altLang="zh-CN" sz="1400" dirty="0">
                <a:solidFill>
                  <a:schemeClr val="bg1"/>
                </a:solidFill>
              </a:rPr>
              <a:t> . The reality of VR/AR growth[OL]. https://techcrunch.com/2017/01/11/the-reality-of-vrar-growth, Jan 11, 2017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45"/>
          <p:cNvSpPr>
            <a:spLocks noChangeArrowheads="1"/>
          </p:cNvSpPr>
          <p:nvPr/>
        </p:nvSpPr>
        <p:spPr bwMode="auto">
          <a:xfrm>
            <a:off x="0" y="4304171"/>
            <a:ext cx="119800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 dirty="0" smtClean="0">
                <a:solidFill>
                  <a:schemeClr val="bg1"/>
                </a:solidFill>
              </a:rPr>
              <a:t>1.</a:t>
            </a:r>
            <a:r>
              <a:rPr lang="zh-CN" altLang="zh-CN" sz="2400" dirty="0" smtClean="0">
                <a:solidFill>
                  <a:schemeClr val="bg1"/>
                </a:solidFill>
              </a:rPr>
              <a:t>增强</a:t>
            </a:r>
            <a:r>
              <a:rPr lang="zh-CN" altLang="zh-CN" sz="2400" dirty="0">
                <a:solidFill>
                  <a:schemeClr val="bg1"/>
                </a:solidFill>
              </a:rPr>
              <a:t>现实的现实</a:t>
            </a:r>
            <a:r>
              <a:rPr lang="zh-CN" altLang="zh-CN" sz="2400" dirty="0" smtClean="0">
                <a:solidFill>
                  <a:schemeClr val="bg1"/>
                </a:solidFill>
              </a:rPr>
              <a:t>特性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虚拟和增强现实用户的</a:t>
            </a:r>
            <a:r>
              <a:rPr lang="zh-CN" altLang="en-US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兴起</a:t>
            </a:r>
            <a:endParaRPr lang="en-US" altLang="zh-CN" sz="2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3.</a:t>
            </a:r>
            <a:r>
              <a:rPr lang="zh-CN" altLang="zh-CN" sz="2400" dirty="0">
                <a:solidFill>
                  <a:schemeClr val="bg1"/>
                </a:solidFill>
              </a:rPr>
              <a:t>使用规模</a:t>
            </a:r>
            <a:r>
              <a:rPr lang="zh-CN" altLang="zh-CN" sz="2400" dirty="0" smtClean="0">
                <a:solidFill>
                  <a:schemeClr val="bg1"/>
                </a:solidFill>
              </a:rPr>
              <a:t>扩大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8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0" y="1404352"/>
            <a:ext cx="12191999" cy="4579353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3471482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5927" y="414922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利润水平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783721" y="476477"/>
            <a:ext cx="776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无论是当下还是未来，</a:t>
            </a:r>
            <a:r>
              <a:rPr lang="en-US" altLang="zh-CN" sz="3200" dirty="0" smtClean="0">
                <a:solidFill>
                  <a:schemeClr val="bg1"/>
                </a:solidFill>
              </a:rPr>
              <a:t>AR</a:t>
            </a:r>
            <a:r>
              <a:rPr lang="zh-CN" altLang="en-US" sz="3200" dirty="0" smtClean="0">
                <a:solidFill>
                  <a:schemeClr val="bg1"/>
                </a:solidFill>
              </a:rPr>
              <a:t>利润大大超过</a:t>
            </a:r>
            <a:r>
              <a:rPr lang="en-US" altLang="zh-CN" sz="3200" dirty="0" smtClean="0">
                <a:solidFill>
                  <a:schemeClr val="bg1"/>
                </a:solidFill>
              </a:rPr>
              <a:t>VR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6297818" y="2097245"/>
            <a:ext cx="5682243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根据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Digi-Capital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的预测，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AR/VR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行业到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2020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年总盈利规模将达到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1200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亿美元，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增强现实占比四分之三</a:t>
            </a:r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400" dirty="0" smtClean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受限于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硬件设备（特别是头戴设备）尚不成熟，软件领域的发展或将滞后，但从长期来看，其市场规模是十分可观的。根据高盛的预测，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2025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年全球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AR/VR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软件行业整体规模将达到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350 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亿美元。</a:t>
            </a:r>
            <a:endParaRPr lang="en-GB" altLang="zh-CN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67" y="1332183"/>
            <a:ext cx="301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利润前景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8614" y="6094992"/>
            <a:ext cx="11262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来源 </a:t>
            </a:r>
            <a:r>
              <a:rPr lang="en-US" altLang="zh-CN" sz="1400" dirty="0">
                <a:solidFill>
                  <a:schemeClr val="bg1"/>
                </a:solidFill>
              </a:rPr>
              <a:t> CHRISTINA KUMAR. A New Frontier: How Can You Profit from Augmented and Virtual Reality?[OL]. https://www.business.com/articles/how-can-you-profit-from-augmented-and-virtual-reality, February 22, 2017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Tim </a:t>
            </a:r>
            <a:r>
              <a:rPr lang="en-US" altLang="zh-CN" sz="1400" dirty="0" err="1">
                <a:solidFill>
                  <a:schemeClr val="bg1"/>
                </a:solidFill>
              </a:rPr>
              <a:t>Merel</a:t>
            </a:r>
            <a:r>
              <a:rPr lang="en-US" altLang="zh-CN" sz="1400" dirty="0">
                <a:solidFill>
                  <a:schemeClr val="bg1"/>
                </a:solidFill>
              </a:rPr>
              <a:t> . The reality of VR/AR growth[OL]. https://techcrunch.com/2017/01/11/the-reality-of-vrar-growth, Jan 11, 2017 </a:t>
            </a:r>
          </a:p>
        </p:txBody>
      </p:sp>
      <p:pic>
        <p:nvPicPr>
          <p:cNvPr id="16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323" y="1999404"/>
            <a:ext cx="6119495" cy="36544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7" name="文本框 16"/>
          <p:cNvSpPr txBox="1"/>
          <p:nvPr/>
        </p:nvSpPr>
        <p:spPr>
          <a:xfrm>
            <a:off x="386195" y="5635068"/>
            <a:ext cx="519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2016 </a:t>
            </a:r>
            <a:r>
              <a:rPr lang="zh-CN" altLang="en-US" sz="1400" dirty="0">
                <a:solidFill>
                  <a:schemeClr val="bg1"/>
                </a:solidFill>
              </a:rPr>
              <a:t>年至 </a:t>
            </a:r>
            <a:r>
              <a:rPr lang="en-US" altLang="zh-CN" sz="1400" dirty="0">
                <a:solidFill>
                  <a:schemeClr val="bg1"/>
                </a:solidFill>
              </a:rPr>
              <a:t>2020 </a:t>
            </a:r>
            <a:r>
              <a:rPr lang="zh-CN" altLang="en-US" sz="1400" dirty="0">
                <a:solidFill>
                  <a:schemeClr val="bg1"/>
                </a:solidFill>
              </a:rPr>
              <a:t>年 </a:t>
            </a:r>
            <a:r>
              <a:rPr lang="en-US" altLang="zh-CN" sz="1400" dirty="0">
                <a:solidFill>
                  <a:schemeClr val="bg1"/>
                </a:solidFill>
              </a:rPr>
              <a:t>AR/VR </a:t>
            </a:r>
            <a:r>
              <a:rPr lang="zh-CN" altLang="en-US" sz="1400" dirty="0">
                <a:solidFill>
                  <a:schemeClr val="bg1"/>
                </a:solidFill>
              </a:rPr>
              <a:t>行业总盈利预测（单位：十亿美元）</a:t>
            </a:r>
          </a:p>
        </p:txBody>
      </p:sp>
    </p:spTree>
    <p:extLst>
      <p:ext uri="{BB962C8B-B14F-4D97-AF65-F5344CB8AC3E}">
        <p14:creationId xmlns:p14="http://schemas.microsoft.com/office/powerpoint/2010/main" val="1734160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0" y="1316895"/>
            <a:ext cx="12191999" cy="4446287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3471482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5927" y="414922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利润水平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10879" y="424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利润</a:t>
            </a:r>
            <a:r>
              <a:rPr lang="zh-CN" altLang="en-US" sz="3200" dirty="0">
                <a:solidFill>
                  <a:schemeClr val="bg1"/>
                </a:solidFill>
              </a:rPr>
              <a:t>前景</a:t>
            </a: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6763116" y="1517518"/>
            <a:ext cx="517820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据 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IDC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统计，虚拟现实（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）和增强现实（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）的总收入预计将从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52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亿美元增长到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2020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年的</a:t>
            </a:r>
            <a:r>
              <a:rPr lang="en-US" altLang="zh-CN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1620</a:t>
            </a:r>
            <a:r>
              <a:rPr lang="zh-CN" altLang="en-US" sz="24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亿美元</a:t>
            </a:r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2400" dirty="0" smtClean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858" y="5799332"/>
            <a:ext cx="12016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来源 </a:t>
            </a:r>
            <a:r>
              <a:rPr lang="en-US" altLang="zh-CN" sz="1400" dirty="0">
                <a:solidFill>
                  <a:schemeClr val="bg1"/>
                </a:solidFill>
              </a:rPr>
              <a:t> John </a:t>
            </a:r>
            <a:r>
              <a:rPr lang="en-US" altLang="zh-CN" sz="1400" dirty="0" err="1">
                <a:solidFill>
                  <a:schemeClr val="bg1"/>
                </a:solidFill>
              </a:rPr>
              <a:t>Gaudiosi</a:t>
            </a:r>
            <a:r>
              <a:rPr lang="en-US" altLang="zh-CN" sz="1400" dirty="0">
                <a:solidFill>
                  <a:schemeClr val="bg1"/>
                </a:solidFill>
              </a:rPr>
              <a:t>. How augmented reality and virtual reality will generate $150 billion in revenue </a:t>
            </a:r>
            <a:r>
              <a:rPr lang="en-US" altLang="zh-CN" sz="1400" dirty="0" smtClean="0">
                <a:solidFill>
                  <a:schemeClr val="bg1"/>
                </a:solidFill>
              </a:rPr>
              <a:t>by 2020[OL</a:t>
            </a:r>
            <a:r>
              <a:rPr lang="en-US" altLang="zh-CN" sz="1400" dirty="0">
                <a:solidFill>
                  <a:schemeClr val="bg1"/>
                </a:solidFill>
              </a:rPr>
              <a:t>] .http://fortune.com/2015/04/25/augmented-reality-virtual-reality, Apr 25, </a:t>
            </a:r>
            <a:r>
              <a:rPr lang="en-US" altLang="zh-CN" sz="1400" dirty="0" smtClean="0">
                <a:solidFill>
                  <a:schemeClr val="bg1"/>
                </a:solidFill>
              </a:rPr>
              <a:t>2015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BI Intelligence. The virtual and augmented reality market will reach $162 billion by 2020[OL].http://www.businessinsider.com/virtual-and-augmented-reality-markets-will-reach-162-billion-by-2020-2016-8, Aug. 22, 2016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16174" y="1245807"/>
            <a:ext cx="5190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各机构对 </a:t>
            </a:r>
            <a:r>
              <a:rPr lang="en-US" altLang="zh-CN" sz="1400" dirty="0">
                <a:solidFill>
                  <a:schemeClr val="bg1"/>
                </a:solidFill>
              </a:rPr>
              <a:t>AR/VR </a:t>
            </a:r>
            <a:r>
              <a:rPr lang="zh-CN" altLang="en-US" sz="1400" dirty="0">
                <a:solidFill>
                  <a:schemeClr val="bg1"/>
                </a:solidFill>
              </a:rPr>
              <a:t>行业市场规模预测对比（单位：亿美元）</a:t>
            </a:r>
          </a:p>
        </p:txBody>
      </p:sp>
      <p:pic>
        <p:nvPicPr>
          <p:cNvPr id="15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344" y="1557929"/>
            <a:ext cx="6119495" cy="18053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397858" y="3482975"/>
            <a:ext cx="11396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r>
              <a:rPr lang="zh-CN" altLang="en-US" sz="2400" dirty="0">
                <a:solidFill>
                  <a:schemeClr val="bg1"/>
                </a:solidFill>
              </a:rPr>
              <a:t>超过一半的收入将来自</a:t>
            </a:r>
            <a:r>
              <a:rPr lang="en-US" altLang="zh-CN" sz="2400" dirty="0">
                <a:solidFill>
                  <a:schemeClr val="bg1"/>
                </a:solidFill>
              </a:rPr>
              <a:t>VR / AR</a:t>
            </a:r>
            <a:r>
              <a:rPr lang="zh-CN" altLang="en-US" sz="2400" dirty="0">
                <a:solidFill>
                  <a:schemeClr val="bg1"/>
                </a:solidFill>
              </a:rPr>
              <a:t>硬件销售。此外，随着企业级支持需求的增长，服务收入预计将会增长。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2.AR</a:t>
            </a:r>
            <a:r>
              <a:rPr lang="zh-CN" altLang="en-US" sz="2400" dirty="0">
                <a:solidFill>
                  <a:schemeClr val="bg1"/>
                </a:solidFill>
              </a:rPr>
              <a:t>系统最终将比</a:t>
            </a:r>
            <a:r>
              <a:rPr lang="en-US" altLang="zh-CN" sz="2400" dirty="0">
                <a:solidFill>
                  <a:schemeClr val="bg1"/>
                </a:solidFill>
              </a:rPr>
              <a:t>VR</a:t>
            </a:r>
            <a:r>
              <a:rPr lang="zh-CN" altLang="en-US" sz="2400" dirty="0">
                <a:solidFill>
                  <a:schemeClr val="bg1"/>
                </a:solidFill>
              </a:rPr>
              <a:t>系统贡献更多的收入。游戏和付费内容将是</a:t>
            </a:r>
            <a:r>
              <a:rPr lang="en-US" altLang="zh-CN" sz="2400" dirty="0">
                <a:solidFill>
                  <a:schemeClr val="bg1"/>
                </a:solidFill>
              </a:rPr>
              <a:t>VR</a:t>
            </a:r>
            <a:r>
              <a:rPr lang="zh-CN" altLang="en-US" sz="2400" dirty="0">
                <a:solidFill>
                  <a:schemeClr val="bg1"/>
                </a:solidFill>
              </a:rPr>
              <a:t>系统的强大收入来源，特别是在未来两年。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</a:rPr>
              <a:t>2020</a:t>
            </a:r>
            <a:r>
              <a:rPr lang="zh-CN" altLang="en-US" sz="2400" dirty="0">
                <a:solidFill>
                  <a:schemeClr val="bg1"/>
                </a:solidFill>
              </a:rPr>
              <a:t>年的大部分收入将来自美国。美国，西欧和亚太地区（不含日本）预计占</a:t>
            </a:r>
            <a:r>
              <a:rPr lang="en-US" altLang="zh-CN" sz="2400" dirty="0">
                <a:solidFill>
                  <a:schemeClr val="bg1"/>
                </a:solidFill>
              </a:rPr>
              <a:t>VR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AR</a:t>
            </a:r>
            <a:r>
              <a:rPr lang="zh-CN" altLang="en-US" sz="2400" dirty="0">
                <a:solidFill>
                  <a:schemeClr val="bg1"/>
                </a:solidFill>
              </a:rPr>
              <a:t>的四分之三。</a:t>
            </a:r>
          </a:p>
        </p:txBody>
      </p:sp>
    </p:spTree>
    <p:extLst>
      <p:ext uri="{BB962C8B-B14F-4D97-AF65-F5344CB8AC3E}">
        <p14:creationId xmlns:p14="http://schemas.microsoft.com/office/powerpoint/2010/main" val="377264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-90177" y="1129792"/>
            <a:ext cx="12191999" cy="5607891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3471482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5927" y="414922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利润水平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10879" y="424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利润</a:t>
            </a:r>
            <a:r>
              <a:rPr lang="zh-CN" altLang="en-US" sz="3200" dirty="0">
                <a:solidFill>
                  <a:schemeClr val="bg1"/>
                </a:solidFill>
              </a:rPr>
              <a:t>前景</a:t>
            </a: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86751" y="1763288"/>
            <a:ext cx="406163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zh-CN" sz="2000" dirty="0">
                <a:solidFill>
                  <a:schemeClr val="bg1"/>
                </a:solidFill>
              </a:rPr>
              <a:t>目前，</a:t>
            </a:r>
            <a:r>
              <a:rPr lang="de-DE" altLang="zh-CN" sz="2000" dirty="0">
                <a:solidFill>
                  <a:schemeClr val="bg1"/>
                </a:solidFill>
              </a:rPr>
              <a:t>VR </a:t>
            </a:r>
            <a:r>
              <a:rPr lang="zh-CN" altLang="zh-CN" sz="2000" dirty="0">
                <a:solidFill>
                  <a:schemeClr val="bg1"/>
                </a:solidFill>
              </a:rPr>
              <a:t>技术较为成熟，世面已有大量硬件设备与应用软件问世，究其原因是 </a:t>
            </a:r>
            <a:r>
              <a:rPr lang="de-DE" altLang="zh-CN" sz="2000" dirty="0">
                <a:solidFill>
                  <a:schemeClr val="bg1"/>
                </a:solidFill>
              </a:rPr>
              <a:t>VR </a:t>
            </a:r>
            <a:r>
              <a:rPr lang="zh-CN" altLang="zh-CN" sz="2000" dirty="0">
                <a:solidFill>
                  <a:schemeClr val="bg1"/>
                </a:solidFill>
              </a:rPr>
              <a:t>的技术难度显著低于AR，行业门槛较低。</a:t>
            </a:r>
          </a:p>
          <a:p>
            <a:r>
              <a:rPr lang="zh-CN" altLang="zh-CN" sz="2000" dirty="0">
                <a:solidFill>
                  <a:schemeClr val="bg1"/>
                </a:solidFill>
              </a:rPr>
              <a:t>   </a:t>
            </a:r>
            <a:r>
              <a:rPr lang="zh-TW" altLang="zh-CN" sz="2000" dirty="0">
                <a:solidFill>
                  <a:schemeClr val="bg1"/>
                </a:solidFill>
              </a:rPr>
              <a:t>相比之下， </a:t>
            </a:r>
            <a:r>
              <a:rPr lang="de-DE" altLang="zh-CN" sz="2000" dirty="0">
                <a:solidFill>
                  <a:schemeClr val="bg1"/>
                </a:solidFill>
              </a:rPr>
              <a:t>AR </a:t>
            </a:r>
            <a:r>
              <a:rPr lang="zh-CN" altLang="zh-CN" sz="2000" dirty="0">
                <a:solidFill>
                  <a:schemeClr val="bg1"/>
                </a:solidFill>
              </a:rPr>
              <a:t>的用途更为丰富，将在工业、医疗、教育、零售、游戏等领域发挥重要作用。从长期来看，AR的技术价值与市场规模均优于 VR。</a:t>
            </a:r>
            <a:endParaRPr lang="en-US" altLang="zh-CN" sz="20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55038" y="1035377"/>
            <a:ext cx="961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2016</a:t>
            </a:r>
            <a:r>
              <a:rPr lang="zh-CN" altLang="en-US" sz="1400" dirty="0">
                <a:solidFill>
                  <a:schemeClr val="bg1"/>
                </a:solidFill>
              </a:rPr>
              <a:t>年中国增强现实（</a:t>
            </a:r>
            <a:r>
              <a:rPr lang="en-US" altLang="zh-CN" sz="1400" dirty="0">
                <a:solidFill>
                  <a:schemeClr val="bg1"/>
                </a:solidFill>
              </a:rPr>
              <a:t>AR</a:t>
            </a:r>
            <a:r>
              <a:rPr lang="zh-CN" altLang="en-US" sz="1400" dirty="0">
                <a:solidFill>
                  <a:schemeClr val="bg1"/>
                </a:solidFill>
              </a:rPr>
              <a:t>）行业发展趋势及市场规模预测</a:t>
            </a:r>
            <a:r>
              <a:rPr lang="en-US" altLang="zh-CN" sz="1400" dirty="0">
                <a:solidFill>
                  <a:schemeClr val="bg1"/>
                </a:solidFill>
              </a:rPr>
              <a:t>[OL]. http://www.chyxx.com/industry/201609/451339.html, 2016(09)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751" y="4763260"/>
            <a:ext cx="11838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从细分应用结构上看，硬件设备是 </a:t>
            </a:r>
            <a:r>
              <a:rPr lang="en-US" altLang="zh-CN" sz="2400" dirty="0">
                <a:solidFill>
                  <a:schemeClr val="bg1"/>
                </a:solidFill>
              </a:rPr>
              <a:t>AR/VR </a:t>
            </a:r>
            <a:r>
              <a:rPr lang="zh-CN" altLang="en-US" sz="2400" dirty="0">
                <a:solidFill>
                  <a:schemeClr val="bg1"/>
                </a:solidFill>
              </a:rPr>
              <a:t>行业的主要盈利来源，</a:t>
            </a:r>
            <a:r>
              <a:rPr lang="en-US" altLang="zh-CN" sz="2400" dirty="0">
                <a:solidFill>
                  <a:schemeClr val="bg1"/>
                </a:solidFill>
              </a:rPr>
              <a:t>AR </a:t>
            </a:r>
            <a:r>
              <a:rPr lang="zh-CN" altLang="en-US" sz="2400" dirty="0">
                <a:solidFill>
                  <a:schemeClr val="bg1"/>
                </a:solidFill>
              </a:rPr>
              <a:t>增强现实的盈利来源比 </a:t>
            </a:r>
            <a:r>
              <a:rPr lang="en-US" altLang="zh-CN" sz="2400" dirty="0">
                <a:solidFill>
                  <a:schemeClr val="bg1"/>
                </a:solidFill>
              </a:rPr>
              <a:t>VR </a:t>
            </a:r>
            <a:r>
              <a:rPr lang="zh-CN" altLang="en-US" sz="2400" dirty="0">
                <a:solidFill>
                  <a:schemeClr val="bg1"/>
                </a:solidFill>
              </a:rPr>
              <a:t>丰富。从地域结构上看，亚洲国家将切分近 </a:t>
            </a:r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r>
              <a:rPr lang="zh-CN" altLang="en-US" sz="2400" dirty="0">
                <a:solidFill>
                  <a:schemeClr val="bg1"/>
                </a:solidFill>
              </a:rPr>
              <a:t>的市场蛋糕，中国、日 本、韩国、印度有望成为 </a:t>
            </a:r>
            <a:r>
              <a:rPr lang="en-US" altLang="zh-CN" sz="2400" dirty="0">
                <a:solidFill>
                  <a:schemeClr val="bg1"/>
                </a:solidFill>
              </a:rPr>
              <a:t>AR/VR </a:t>
            </a:r>
            <a:r>
              <a:rPr lang="zh-CN" altLang="en-US" sz="2400" dirty="0">
                <a:solidFill>
                  <a:schemeClr val="bg1"/>
                </a:solidFill>
              </a:rPr>
              <a:t>的主要市场。</a:t>
            </a:r>
          </a:p>
        </p:txBody>
      </p:sp>
      <p:pic>
        <p:nvPicPr>
          <p:cNvPr id="16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2552" y="1833897"/>
            <a:ext cx="8109447" cy="26540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91800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66496" y="1631007"/>
            <a:ext cx="4755822" cy="3297127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6151" y="1609077"/>
            <a:ext cx="3134191" cy="1862048"/>
          </a:xfrm>
          <a:prstGeom prst="rect">
            <a:avLst/>
          </a:prstGeom>
          <a:solidFill>
            <a:srgbClr val="1181B3"/>
          </a:solidFill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5" name="TextBox 29"/>
          <p:cNvSpPr txBox="1"/>
          <p:nvPr/>
        </p:nvSpPr>
        <p:spPr>
          <a:xfrm>
            <a:off x="4548578" y="3726766"/>
            <a:ext cx="2121764" cy="579005"/>
          </a:xfrm>
          <a:prstGeom prst="rect">
            <a:avLst/>
          </a:prstGeom>
          <a:solidFill>
            <a:srgbClr val="1181B3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66496" y="1674084"/>
            <a:ext cx="0" cy="325405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585811" y="1609077"/>
            <a:ext cx="3055136" cy="2913276"/>
            <a:chOff x="5429919" y="1835058"/>
            <a:chExt cx="3055136" cy="2913276"/>
          </a:xfrm>
        </p:grpSpPr>
        <p:sp>
          <p:nvSpPr>
            <p:cNvPr id="8" name="TextBox 75"/>
            <p:cNvSpPr txBox="1"/>
            <p:nvPr/>
          </p:nvSpPr>
          <p:spPr>
            <a:xfrm>
              <a:off x="5429919" y="1835058"/>
              <a:ext cx="29217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增强现实（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+mn-ea"/>
                </a:rPr>
                <a:t>AR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+mn-ea"/>
                </a:rPr>
                <a:t>）</a:t>
              </a:r>
              <a:endParaRPr lang="zh-CN" altLang="en-US" sz="3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6"/>
            <p:cNvSpPr txBox="1"/>
            <p:nvPr/>
          </p:nvSpPr>
          <p:spPr>
            <a:xfrm>
              <a:off x="5645865" y="256162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本周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团队工作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88"/>
            <p:cNvSpPr txBox="1"/>
            <p:nvPr/>
          </p:nvSpPr>
          <p:spPr>
            <a:xfrm>
              <a:off x="5645816" y="3119033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产业分析报告大纲</a:t>
              </a:r>
            </a:p>
          </p:txBody>
        </p:sp>
        <p:sp>
          <p:nvSpPr>
            <p:cNvPr id="11" name="TextBox 89"/>
            <p:cNvSpPr txBox="1"/>
            <p:nvPr/>
          </p:nvSpPr>
          <p:spPr>
            <a:xfrm>
              <a:off x="5645816" y="3737095"/>
              <a:ext cx="283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本周进一步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</a:rPr>
                <a:t>AR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产业调研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90"/>
            <p:cNvSpPr txBox="1"/>
            <p:nvPr/>
          </p:nvSpPr>
          <p:spPr>
            <a:xfrm>
              <a:off x="5645865" y="4348224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参考文献汇总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0955601" y="414922"/>
            <a:ext cx="782759" cy="710214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7138737" y="2277979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/>
          <p:cNvSpPr/>
          <p:nvPr/>
        </p:nvSpPr>
        <p:spPr>
          <a:xfrm>
            <a:off x="7136632" y="2864551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同心圆 16"/>
          <p:cNvSpPr/>
          <p:nvPr/>
        </p:nvSpPr>
        <p:spPr>
          <a:xfrm>
            <a:off x="7138735" y="3496129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同心圆 17"/>
          <p:cNvSpPr/>
          <p:nvPr/>
        </p:nvSpPr>
        <p:spPr>
          <a:xfrm>
            <a:off x="7138736" y="4097708"/>
            <a:ext cx="449179" cy="449179"/>
          </a:xfrm>
          <a:prstGeom prst="don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-90177" y="1129792"/>
            <a:ext cx="12191999" cy="5607891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3471482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5927" y="414922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利润水平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10879" y="4247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利润</a:t>
            </a:r>
            <a:r>
              <a:rPr lang="zh-CN" altLang="en-US" sz="3200" dirty="0">
                <a:solidFill>
                  <a:schemeClr val="bg1"/>
                </a:solidFill>
              </a:rPr>
              <a:t>前景</a:t>
            </a:r>
          </a:p>
        </p:txBody>
      </p:sp>
      <p:pic>
        <p:nvPicPr>
          <p:cNvPr id="13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21" y="1243031"/>
            <a:ext cx="4061421" cy="24026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34245" y="3705311"/>
            <a:ext cx="39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2016 </a:t>
            </a:r>
            <a:r>
              <a:rPr lang="zh-CN" altLang="en-US" dirty="0">
                <a:solidFill>
                  <a:schemeClr val="bg1"/>
                </a:solidFill>
              </a:rPr>
              <a:t>年 </a:t>
            </a:r>
            <a:r>
              <a:rPr lang="en-US" altLang="zh-CN" dirty="0">
                <a:solidFill>
                  <a:schemeClr val="bg1"/>
                </a:solidFill>
              </a:rPr>
              <a:t>AR </a:t>
            </a:r>
            <a:r>
              <a:rPr lang="zh-CN" altLang="en-US" dirty="0">
                <a:solidFill>
                  <a:schemeClr val="bg1"/>
                </a:solidFill>
              </a:rPr>
              <a:t>行业总盈利用途结构分析</a:t>
            </a:r>
          </a:p>
        </p:txBody>
      </p:sp>
      <p:pic>
        <p:nvPicPr>
          <p:cNvPr id="1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799" y="4104457"/>
            <a:ext cx="2697538" cy="26034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8" name="文本框 17"/>
          <p:cNvSpPr txBox="1"/>
          <p:nvPr/>
        </p:nvSpPr>
        <p:spPr>
          <a:xfrm>
            <a:off x="3053106" y="5125588"/>
            <a:ext cx="3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2020 </a:t>
            </a:r>
            <a:r>
              <a:rPr lang="zh-CN" altLang="en-US" dirty="0">
                <a:solidFill>
                  <a:schemeClr val="bg1"/>
                </a:solidFill>
              </a:rPr>
              <a:t>年 </a:t>
            </a:r>
            <a:r>
              <a:rPr lang="en-US" altLang="zh-CN" dirty="0">
                <a:solidFill>
                  <a:schemeClr val="bg1"/>
                </a:solidFill>
              </a:rPr>
              <a:t>AR/VR </a:t>
            </a:r>
            <a:r>
              <a:rPr lang="zh-CN" altLang="en-US" dirty="0">
                <a:solidFill>
                  <a:schemeClr val="bg1"/>
                </a:solidFill>
              </a:rPr>
              <a:t>行业总盈利地域结构预测</a:t>
            </a:r>
          </a:p>
        </p:txBody>
      </p:sp>
      <p:pic>
        <p:nvPicPr>
          <p:cNvPr id="19" name="officeArt object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2219" y="1158313"/>
            <a:ext cx="7389604" cy="37933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6005822" y="5036830"/>
            <a:ext cx="519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2025 </a:t>
            </a:r>
            <a:r>
              <a:rPr lang="zh-CN" altLang="en-US" dirty="0">
                <a:solidFill>
                  <a:schemeClr val="bg1"/>
                </a:solidFill>
              </a:rPr>
              <a:t>年 </a:t>
            </a:r>
            <a:r>
              <a:rPr lang="en-US" altLang="zh-CN" dirty="0">
                <a:solidFill>
                  <a:schemeClr val="bg1"/>
                </a:solidFill>
              </a:rPr>
              <a:t>AR/VR </a:t>
            </a:r>
            <a:r>
              <a:rPr lang="zh-CN" altLang="en-US" dirty="0">
                <a:solidFill>
                  <a:schemeClr val="bg1"/>
                </a:solidFill>
              </a:rPr>
              <a:t>软件收入规模及其细分结构预测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31005" y="5771919"/>
            <a:ext cx="790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reference：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2016年中国增强现实（AR）行业发展趋势及市场规模预测</a:t>
            </a:r>
            <a:r>
              <a:rPr lang="en-US" altLang="zh-CN" dirty="0">
                <a:solidFill>
                  <a:schemeClr val="bg1"/>
                </a:solidFill>
              </a:rPr>
              <a:t>[OL]. </a:t>
            </a:r>
            <a:r>
              <a:rPr lang="en-US" altLang="zh-CN" u="sng" dirty="0">
                <a:solidFill>
                  <a:schemeClr val="bg1"/>
                </a:solidFill>
                <a:hlinkClick r:id="rId5"/>
              </a:rPr>
              <a:t>http://www.chyxx.com/industry/201609/451339.html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zh-CN" dirty="0">
                <a:solidFill>
                  <a:schemeClr val="bg1"/>
                </a:solidFill>
              </a:rPr>
              <a:t>2016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zh-CN" dirty="0">
                <a:solidFill>
                  <a:schemeClr val="bg1"/>
                </a:solidFill>
              </a:rPr>
              <a:t>09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1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0" y="1404352"/>
            <a:ext cx="12191999" cy="545364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参考资料汇总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0" y="1402024"/>
            <a:ext cx="11980062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u="sng" dirty="0">
                <a:hlinkClick r:id="rId2"/>
              </a:rPr>
              <a:t>http://</a:t>
            </a:r>
            <a:r>
              <a:rPr lang="en-US" altLang="zh-CN" u="sng" dirty="0" smtClean="0">
                <a:hlinkClick r:id="rId2"/>
              </a:rPr>
              <a:t>www.linkedin.com/pulse/what-business-model-choose-arvr-projects-anastasiia-bobeshko</a:t>
            </a:r>
            <a:endParaRPr lang="en-US" altLang="zh-CN" u="sng" dirty="0" smtClean="0"/>
          </a:p>
          <a:p>
            <a:r>
              <a:rPr lang="en-US" altLang="zh-CN" u="sng" dirty="0">
                <a:hlinkClick r:id="rId3"/>
              </a:rPr>
              <a:t>http://www.199it.com/archives/459738.html</a:t>
            </a:r>
            <a:endParaRPr lang="en-US" altLang="zh-CN" u="sng" dirty="0"/>
          </a:p>
          <a:p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en-US" altLang="zh-CN" dirty="0">
                <a:solidFill>
                  <a:schemeClr val="bg1"/>
                </a:solidFill>
                <a:hlinkClick r:id="rId4"/>
              </a:rPr>
              <a:t>://www.digi-capital.com/news/2017/01/after-mixed-year-mobile-ar-to-drive-108-billion-vrar-market-by-2021/#.</a:t>
            </a: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Wd7g-DA3U2w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中国</a:t>
            </a:r>
            <a:r>
              <a:rPr lang="zh-CN" altLang="en-US" dirty="0">
                <a:solidFill>
                  <a:schemeClr val="bg1"/>
                </a:solidFill>
              </a:rPr>
              <a:t>产业信息网（</a:t>
            </a:r>
            <a:r>
              <a:rPr lang="en-US" altLang="zh-CN" dirty="0">
                <a:solidFill>
                  <a:schemeClr val="bg1"/>
                </a:solidFill>
              </a:rPr>
              <a:t>http://www.chyxx.com/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arstechnica.com/gadgets/2017/08/googles-arcore-brings-augmented-reality-to-millions-of-android-devices/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da-DK" altLang="zh-CN" dirty="0" smtClean="0">
                <a:solidFill>
                  <a:schemeClr val="bg1"/>
                </a:solidFill>
              </a:rPr>
              <a:t>https</a:t>
            </a:r>
            <a:r>
              <a:rPr lang="da-DK" altLang="zh-CN" dirty="0">
                <a:solidFill>
                  <a:schemeClr val="bg1"/>
                </a:solidFill>
              </a:rPr>
              <a:t>://en.wikipedia.org/wiki/Tango_(platform) </a:t>
            </a:r>
            <a:endParaRPr lang="da-DK" altLang="zh-CN" dirty="0" smtClean="0">
              <a:solidFill>
                <a:schemeClr val="bg1"/>
              </a:solidFill>
            </a:endParaRPr>
          </a:p>
          <a:p>
            <a:r>
              <a:rPr lang="da-DK" altLang="zh-CN" dirty="0" smtClean="0">
                <a:solidFill>
                  <a:schemeClr val="bg1"/>
                </a:solidFill>
                <a:hlinkClick r:id="rId6"/>
              </a:rPr>
              <a:t>https</a:t>
            </a:r>
            <a:r>
              <a:rPr lang="da-DK" altLang="zh-CN" dirty="0">
                <a:solidFill>
                  <a:schemeClr val="bg1"/>
                </a:solidFill>
                <a:hlinkClick r:id="rId6"/>
              </a:rPr>
              <a:t>://zh.wikipedia.org/wiki/Google%E7%9C%BC%E9%95%9C</a:t>
            </a:r>
            <a:r>
              <a:rPr lang="da-DK" altLang="zh-CN" dirty="0">
                <a:solidFill>
                  <a:schemeClr val="bg1"/>
                </a:solidFill>
              </a:rPr>
              <a:t> </a:t>
            </a:r>
            <a:endParaRPr lang="da-DK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hlinkClick r:id="rId7"/>
              </a:rPr>
              <a:t>https</a:t>
            </a:r>
            <a:r>
              <a:rPr lang="en-US" altLang="zh-CN" dirty="0">
                <a:hlinkClick r:id="rId7"/>
              </a:rPr>
              <a:t>://www.microsoft.com/zh-cn/hololens</a:t>
            </a:r>
            <a:r>
              <a:rPr lang="zh-CN" altLang="en-US" dirty="0" smtClean="0">
                <a:hlinkClick r:id="rId7"/>
              </a:rPr>
              <a:t>，</a:t>
            </a:r>
            <a:endParaRPr lang="en-US" altLang="zh-CN" dirty="0" smtClean="0">
              <a:hlinkClick r:id="rId7"/>
            </a:endParaRPr>
          </a:p>
          <a:p>
            <a:r>
              <a:rPr lang="en-US" altLang="zh-CN" dirty="0" smtClean="0">
                <a:hlinkClick r:id="rId7"/>
              </a:rPr>
              <a:t>https</a:t>
            </a:r>
            <a:r>
              <a:rPr lang="en-US" altLang="zh-CN" dirty="0">
                <a:hlinkClick r:id="rId7"/>
              </a:rPr>
              <a:t>://</a:t>
            </a:r>
            <a:r>
              <a:rPr lang="en-US" altLang="zh-CN" dirty="0" smtClean="0">
                <a:hlinkClick r:id="rId7"/>
              </a:rPr>
              <a:t>zh.wikipedia.org/wiki/Microsoft_HoloLens</a:t>
            </a:r>
            <a:endParaRPr lang="en-US" altLang="zh-CN" dirty="0" smtClean="0"/>
          </a:p>
          <a:p>
            <a:r>
              <a:rPr lang="en-US" altLang="zh-CN" dirty="0">
                <a:hlinkClick r:id="rId8"/>
              </a:rPr>
              <a:t>https://developer.apple.com/arkit/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linkClick r:id="rId9"/>
              </a:rPr>
              <a:t>https://</a:t>
            </a:r>
            <a:r>
              <a:rPr lang="en-US" altLang="zh-CN" dirty="0" smtClean="0">
                <a:solidFill>
                  <a:schemeClr val="bg1"/>
                </a:solidFill>
                <a:hlinkClick r:id="rId9"/>
              </a:rPr>
              <a:t>en.wikipedia.org/wiki/Magic_Leap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  <a:hlinkClick r:id="rId10"/>
              </a:rPr>
              <a:t>https</a:t>
            </a:r>
            <a:r>
              <a:rPr lang="en-US" altLang="zh-CN" dirty="0">
                <a:solidFill>
                  <a:schemeClr val="bg1"/>
                </a:solidFill>
                <a:hlinkClick r:id="rId10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hlinkClick r:id="rId10"/>
              </a:rPr>
              <a:t>techcrunch.com/2017/01/11/the-reality-of-vrar-growth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  <a:hlinkClick r:id="rId11"/>
              </a:rPr>
              <a:t>https</a:t>
            </a:r>
            <a:r>
              <a:rPr lang="en-US" altLang="zh-CN" dirty="0">
                <a:solidFill>
                  <a:schemeClr val="bg1"/>
                </a:solidFill>
                <a:hlinkClick r:id="rId11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hlinkClick r:id="rId11"/>
              </a:rPr>
              <a:t>www.business.com/articles/how-can-you-profit-from-augmented-and-virtual-reality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linkClick r:id="rId10"/>
              </a:rPr>
              <a:t>https://</a:t>
            </a:r>
            <a:r>
              <a:rPr lang="en-US" altLang="zh-CN" dirty="0" smtClean="0">
                <a:solidFill>
                  <a:schemeClr val="bg1"/>
                </a:solidFill>
                <a:hlinkClick r:id="rId10"/>
              </a:rPr>
              <a:t>techcrunch.com/2017/01/11/the-reality-of-vrar-growth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altLang="zh-CN" dirty="0" smtClean="0">
                <a:solidFill>
                  <a:schemeClr val="bg1"/>
                </a:solidFill>
                <a:hlinkClick r:id="rId12"/>
              </a:rPr>
              <a:t>fortune.com/2015/04/25/augmented-reality-virtual-reality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zh-CN" dirty="0" smtClean="0">
                <a:solidFill>
                  <a:schemeClr val="bg1"/>
                </a:solidFill>
                <a:hlinkClick r:id="rId13"/>
              </a:rPr>
              <a:t>www.businessinsider.com/virtual-and-augmented-reality-markets-will-reach-162-billion-by-2020-2016-8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altLang="zh-CN" dirty="0" smtClean="0">
                <a:solidFill>
                  <a:schemeClr val="bg1"/>
                </a:solidFill>
                <a:hlinkClick r:id="rId14"/>
              </a:rPr>
              <a:t>www.chyxx.com/industry/201609/451339.html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u="sng" dirty="0">
                <a:solidFill>
                  <a:schemeClr val="bg1"/>
                </a:solidFill>
                <a:hlinkClick r:id="rId14"/>
              </a:rPr>
              <a:t>http://www.chyxx.com/industry/201609/451339.html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141367" y="2801703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159FDD"/>
                </a:solidFill>
              </a:rPr>
              <a:t>谢谢！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8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488"/>
            <a:ext cx="12192000" cy="4297680"/>
          </a:xfrm>
          <a:prstGeom prst="rect">
            <a:avLst/>
          </a:prstGeom>
        </p:spPr>
      </p:pic>
      <p:sp>
        <p:nvSpPr>
          <p:cNvPr id="3" name="平行四边形 2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6" name="平行四边形 5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2168" y="453065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</a:rPr>
                <a:t>本周团队工作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平行四边形 79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66330" y="417250"/>
            <a:ext cx="3488924" cy="710214"/>
            <a:chOff x="266330" y="417250"/>
            <a:chExt cx="3488924" cy="710214"/>
          </a:xfrm>
        </p:grpSpPr>
        <p:sp>
          <p:nvSpPr>
            <p:cNvPr id="30" name="平行四边形 29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2168" y="453065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产业分析报告大纲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96214" y="1166870"/>
            <a:ext cx="52532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一</a:t>
            </a:r>
            <a:r>
              <a:rPr lang="zh-CN" altLang="en-US" sz="2000" dirty="0">
                <a:solidFill>
                  <a:schemeClr val="bg1"/>
                </a:solidFill>
              </a:rPr>
              <a:t>、产业概况：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1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技术定义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2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技术在生活中应用范围和应用方式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3</a:t>
            </a:r>
            <a:r>
              <a:rPr lang="zh-CN" altLang="en-US" sz="2000" dirty="0">
                <a:solidFill>
                  <a:schemeClr val="bg1"/>
                </a:solidFill>
              </a:rPr>
              <a:t>、行业规模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4</a:t>
            </a:r>
            <a:r>
              <a:rPr lang="zh-CN" altLang="en-US" sz="2000" dirty="0">
                <a:solidFill>
                  <a:schemeClr val="bg1"/>
                </a:solidFill>
              </a:rPr>
              <a:t>、主要公司（及简单介绍）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5</a:t>
            </a:r>
            <a:r>
              <a:rPr lang="zh-CN" altLang="en-US" sz="2000" dirty="0">
                <a:solidFill>
                  <a:schemeClr val="bg1"/>
                </a:solidFill>
              </a:rPr>
              <a:t>、商业模式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6</a:t>
            </a:r>
            <a:r>
              <a:rPr lang="zh-CN" altLang="en-US" sz="2000" dirty="0">
                <a:solidFill>
                  <a:schemeClr val="bg1"/>
                </a:solidFill>
              </a:rPr>
              <a:t>、利润水平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二、外部影响因素：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1</a:t>
            </a:r>
            <a:r>
              <a:rPr lang="zh-CN" altLang="en-US" sz="2000" dirty="0">
                <a:solidFill>
                  <a:schemeClr val="bg1"/>
                </a:solidFill>
              </a:rPr>
              <a:t>、相关政策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2</a:t>
            </a:r>
            <a:r>
              <a:rPr lang="zh-CN" altLang="en-US" sz="2000" dirty="0">
                <a:solidFill>
                  <a:schemeClr val="bg1"/>
                </a:solidFill>
              </a:rPr>
              <a:t>、相关技术标准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3</a:t>
            </a:r>
            <a:r>
              <a:rPr lang="zh-CN" altLang="en-US" sz="2000" dirty="0">
                <a:solidFill>
                  <a:schemeClr val="bg1"/>
                </a:solidFill>
              </a:rPr>
              <a:t>、技术分析（</a:t>
            </a:r>
            <a:r>
              <a:rPr lang="en-US" altLang="zh-CN" sz="2000" dirty="0">
                <a:solidFill>
                  <a:schemeClr val="bg1"/>
                </a:solidFill>
              </a:rPr>
              <a:t>AR</a:t>
            </a:r>
            <a:r>
              <a:rPr lang="zh-CN" altLang="en-US" sz="2000" dirty="0">
                <a:solidFill>
                  <a:schemeClr val="bg1"/>
                </a:solidFill>
              </a:rPr>
              <a:t>产业的发展受哪些核心技术的制约）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三、历史分析：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1</a:t>
            </a:r>
            <a:r>
              <a:rPr lang="zh-CN" altLang="en-US" sz="2000" dirty="0">
                <a:solidFill>
                  <a:schemeClr val="bg1"/>
                </a:solidFill>
              </a:rPr>
              <a:t>、产业历史分析（过去的产业发展历程和导致的</a:t>
            </a:r>
            <a:r>
              <a:rPr lang="zh-CN" altLang="en-US" sz="2000" dirty="0" smtClean="0">
                <a:solidFill>
                  <a:schemeClr val="bg1"/>
                </a:solidFill>
              </a:rPr>
              <a:t>问题）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9302" y="1166870"/>
            <a:ext cx="48318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四、发展现状：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</a:rPr>
              <a:t>1</a:t>
            </a:r>
            <a:r>
              <a:rPr lang="zh-CN" altLang="en-US" sz="2000" dirty="0">
                <a:solidFill>
                  <a:schemeClr val="bg1"/>
                </a:solidFill>
              </a:rPr>
              <a:t>、现状概述（目前应用领域覆盖范围等数据）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</a:rPr>
              <a:t>2</a:t>
            </a:r>
            <a:r>
              <a:rPr lang="zh-CN" altLang="en-US" sz="2000" dirty="0">
                <a:solidFill>
                  <a:schemeClr val="bg1"/>
                </a:solidFill>
              </a:rPr>
              <a:t>、当前产业面对的挑战和机遇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、当前市场环境和市场需求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、世界当前发展趋势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    </a:t>
            </a:r>
            <a:r>
              <a:rPr lang="en-US" altLang="zh-CN" sz="2000" dirty="0">
                <a:solidFill>
                  <a:schemeClr val="bg1"/>
                </a:solidFill>
              </a:rPr>
              <a:t>5</a:t>
            </a:r>
            <a:r>
              <a:rPr lang="zh-CN" altLang="en-US" sz="2000" dirty="0">
                <a:solidFill>
                  <a:schemeClr val="bg1"/>
                </a:solidFill>
              </a:rPr>
              <a:t>、国内当前发展趋势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五、未来预期：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1</a:t>
            </a:r>
            <a:r>
              <a:rPr lang="zh-CN" altLang="en-US" sz="2000" dirty="0">
                <a:solidFill>
                  <a:schemeClr val="bg1"/>
                </a:solidFill>
              </a:rPr>
              <a:t>、未来应用领域（未来市场需求）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2</a:t>
            </a:r>
            <a:r>
              <a:rPr lang="zh-CN" altLang="en-US" sz="2000" dirty="0">
                <a:solidFill>
                  <a:schemeClr val="bg1"/>
                </a:solidFill>
              </a:rPr>
              <a:t>、未来市场、社会环境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3</a:t>
            </a:r>
            <a:r>
              <a:rPr lang="zh-CN" altLang="en-US" sz="2000" dirty="0">
                <a:solidFill>
                  <a:schemeClr val="bg1"/>
                </a:solidFill>
              </a:rPr>
              <a:t>、未来技术和政策走向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       4</a:t>
            </a:r>
            <a:r>
              <a:rPr lang="zh-CN" altLang="en-US" sz="2000" dirty="0">
                <a:solidFill>
                  <a:schemeClr val="bg1"/>
                </a:solidFill>
              </a:rPr>
              <a:t>、未来市场量（盈利、商业等）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6214" y="6014310"/>
            <a:ext cx="1047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针对此产业报告大纲，我们确定本周的小组任务是进一步调研第一部分中尚未调研的“</a:t>
            </a:r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</a:rPr>
              <a:t>”四个项目。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4629" y="2853589"/>
            <a:ext cx="7987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本周进一步</a:t>
            </a:r>
            <a:r>
              <a:rPr lang="en-US" altLang="zh-CN" sz="4400" dirty="0" smtClean="0">
                <a:solidFill>
                  <a:schemeClr val="bg1"/>
                </a:solidFill>
              </a:rPr>
              <a:t>AR</a:t>
            </a:r>
            <a:r>
              <a:rPr lang="zh-CN" altLang="en-US" sz="4400" dirty="0" smtClean="0">
                <a:solidFill>
                  <a:schemeClr val="bg1"/>
                </a:solidFill>
              </a:rPr>
              <a:t>产业调研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1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3488924" cy="748313"/>
            <a:chOff x="266330" y="379151"/>
            <a:chExt cx="3488924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行业规模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330" y="1358224"/>
            <a:ext cx="3208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AMC</a:t>
            </a:r>
            <a:r>
              <a:rPr lang="zh-CN" altLang="en-US" sz="2800" dirty="0" smtClean="0">
                <a:solidFill>
                  <a:schemeClr val="bg1"/>
                </a:solidFill>
              </a:rPr>
              <a:t>模型：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2" name="图片 31" descr="http://www.chyxx.com/2017/09/20170912151144_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" y="1908172"/>
            <a:ext cx="5739785" cy="412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705599" y="2123341"/>
            <a:ext cx="43955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从</a:t>
            </a:r>
            <a:r>
              <a:rPr lang="en-US" altLang="zh-CN" sz="2400" dirty="0">
                <a:solidFill>
                  <a:schemeClr val="bg1"/>
                </a:solidFill>
              </a:rPr>
              <a:t>2013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Google glass </a:t>
            </a:r>
            <a:r>
              <a:rPr lang="zh-CN" altLang="en-US" sz="2400" dirty="0">
                <a:solidFill>
                  <a:schemeClr val="bg1"/>
                </a:solidFill>
              </a:rPr>
              <a:t>面世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将 </a:t>
            </a:r>
            <a:r>
              <a:rPr lang="en-US" altLang="zh-CN" sz="2400" dirty="0">
                <a:solidFill>
                  <a:schemeClr val="bg1"/>
                </a:solidFill>
              </a:rPr>
              <a:t>AR </a:t>
            </a:r>
            <a:r>
              <a:rPr lang="zh-CN" altLang="en-US" sz="2400" dirty="0">
                <a:solidFill>
                  <a:schemeClr val="bg1"/>
                </a:solidFill>
              </a:rPr>
              <a:t>技术正式引入世人视野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到 </a:t>
            </a:r>
            <a:r>
              <a:rPr lang="en-US" altLang="zh-CN" sz="2400" dirty="0">
                <a:solidFill>
                  <a:schemeClr val="bg1"/>
                </a:solidFill>
              </a:rPr>
              <a:t>2015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Google glass</a:t>
            </a:r>
            <a:r>
              <a:rPr lang="zh-CN" altLang="en-US" sz="2400" dirty="0">
                <a:solidFill>
                  <a:schemeClr val="bg1"/>
                </a:solidFill>
              </a:rPr>
              <a:t>暂停发售。从微软、百度、联想等开始加速布局 </a:t>
            </a:r>
            <a:r>
              <a:rPr lang="en-US" altLang="zh-CN" sz="2400" dirty="0">
                <a:solidFill>
                  <a:schemeClr val="bg1"/>
                </a:solidFill>
              </a:rPr>
              <a:t>AR </a:t>
            </a:r>
            <a:r>
              <a:rPr lang="zh-CN" altLang="en-US" sz="2400" dirty="0">
                <a:solidFill>
                  <a:schemeClr val="bg1"/>
                </a:solidFill>
              </a:rPr>
              <a:t>硬件及内容开发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到</a:t>
            </a:r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 err="1">
                <a:solidFill>
                  <a:schemeClr val="bg1"/>
                </a:solidFill>
              </a:rPr>
              <a:t>Pokemon</a:t>
            </a:r>
            <a:r>
              <a:rPr lang="en-US" altLang="zh-CN" sz="2400" dirty="0">
                <a:solidFill>
                  <a:schemeClr val="bg1"/>
                </a:solidFill>
              </a:rPr>
              <a:t> Go</a:t>
            </a:r>
            <a:r>
              <a:rPr lang="zh-CN" altLang="en-US" sz="2400" dirty="0">
                <a:solidFill>
                  <a:schemeClr val="bg1"/>
                </a:solidFill>
              </a:rPr>
              <a:t>引爆 全球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可以看到 </a:t>
            </a:r>
            <a:r>
              <a:rPr lang="en-US" altLang="zh-CN" sz="2400" dirty="0">
                <a:solidFill>
                  <a:schemeClr val="bg1"/>
                </a:solidFill>
              </a:rPr>
              <a:t>AR </a:t>
            </a:r>
            <a:r>
              <a:rPr lang="zh-CN" altLang="en-US" sz="2400" dirty="0">
                <a:solidFill>
                  <a:schemeClr val="bg1"/>
                </a:solidFill>
              </a:rPr>
              <a:t>技术的产品整合及商业变现正在逐渐成熟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-1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3488924" cy="748313"/>
            <a:chOff x="266330" y="379151"/>
            <a:chExt cx="3488924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行业规模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9636" y="5458782"/>
            <a:ext cx="408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2015-2016</a:t>
            </a:r>
            <a:r>
              <a:rPr lang="zh-CN" altLang="en-US" sz="2400" dirty="0">
                <a:solidFill>
                  <a:schemeClr val="bg1"/>
                </a:solidFill>
              </a:rPr>
              <a:t>年全球增强现实行业市场规模（单位：亿美元）</a:t>
            </a:r>
          </a:p>
        </p:txBody>
      </p:sp>
      <p:pic>
        <p:nvPicPr>
          <p:cNvPr id="12" name="图片 11" descr="http://www.chyxx.com/2017/09/20170912151208_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41" y="1445203"/>
            <a:ext cx="5399573" cy="3899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973669" y="1871644"/>
            <a:ext cx="4088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全球增强现实和虚拟现实市场</a:t>
            </a:r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r>
              <a:rPr lang="zh-CN" altLang="en-US" sz="2400" dirty="0">
                <a:solidFill>
                  <a:schemeClr val="bg1"/>
                </a:solidFill>
              </a:rPr>
              <a:t>年的营收在</a:t>
            </a:r>
            <a:r>
              <a:rPr lang="en-US" altLang="zh-CN" sz="2400" dirty="0">
                <a:solidFill>
                  <a:schemeClr val="bg1"/>
                </a:solidFill>
              </a:rPr>
              <a:t>52</a:t>
            </a:r>
            <a:r>
              <a:rPr lang="zh-CN" altLang="en-US" sz="2400" dirty="0">
                <a:solidFill>
                  <a:schemeClr val="bg1"/>
                </a:solidFill>
              </a:rPr>
              <a:t>亿美元左右。游戏</a:t>
            </a:r>
            <a:r>
              <a:rPr lang="en-US" altLang="zh-CN" sz="2400" dirty="0">
                <a:solidFill>
                  <a:schemeClr val="bg1"/>
                </a:solidFill>
              </a:rPr>
              <a:t>《</a:t>
            </a:r>
            <a:r>
              <a:rPr lang="en-US" altLang="zh-CN" sz="2400" dirty="0" err="1">
                <a:solidFill>
                  <a:schemeClr val="bg1"/>
                </a:solidFill>
              </a:rPr>
              <a:t>Pokemon</a:t>
            </a:r>
            <a:r>
              <a:rPr lang="en-US" altLang="zh-CN" sz="2400" dirty="0">
                <a:solidFill>
                  <a:schemeClr val="bg1"/>
                </a:solidFill>
              </a:rPr>
              <a:t> Go》</a:t>
            </a:r>
            <a:r>
              <a:rPr lang="zh-CN" altLang="en-US" sz="2400" dirty="0">
                <a:solidFill>
                  <a:schemeClr val="bg1"/>
                </a:solidFill>
              </a:rPr>
              <a:t>的火爆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会加速资本进入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虽然在</a:t>
            </a:r>
            <a:r>
              <a:rPr lang="en-US" altLang="zh-CN" sz="2400" dirty="0">
                <a:solidFill>
                  <a:schemeClr val="bg1"/>
                </a:solidFill>
              </a:rPr>
              <a:t>2011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全球</a:t>
            </a:r>
            <a:r>
              <a:rPr lang="en-US" altLang="zh-CN" sz="2400" dirty="0">
                <a:solidFill>
                  <a:schemeClr val="bg1"/>
                </a:solidFill>
              </a:rPr>
              <a:t>AR</a:t>
            </a:r>
            <a:r>
              <a:rPr lang="zh-CN" altLang="en-US" sz="2400" dirty="0">
                <a:solidFill>
                  <a:schemeClr val="bg1"/>
                </a:solidFill>
              </a:rPr>
              <a:t>的营业收入仅仅只有 </a:t>
            </a:r>
            <a:r>
              <a:rPr lang="en-US" altLang="zh-CN" sz="2400" dirty="0">
                <a:solidFill>
                  <a:schemeClr val="bg1"/>
                </a:solidFill>
              </a:rPr>
              <a:t>1.81 </a:t>
            </a:r>
            <a:r>
              <a:rPr lang="zh-CN" altLang="en-US" sz="2400" dirty="0">
                <a:solidFill>
                  <a:schemeClr val="bg1"/>
                </a:solidFill>
              </a:rPr>
              <a:t>亿美元</a:t>
            </a:r>
            <a:r>
              <a:rPr lang="en-US" altLang="zh-CN" sz="2400" dirty="0">
                <a:solidFill>
                  <a:schemeClr val="bg1"/>
                </a:solidFill>
              </a:rPr>
              <a:t>, 2016</a:t>
            </a:r>
            <a:r>
              <a:rPr lang="zh-CN" altLang="en-US" sz="2400" dirty="0">
                <a:solidFill>
                  <a:schemeClr val="bg1"/>
                </a:solidFill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</a:rPr>
              <a:t>,AR </a:t>
            </a:r>
            <a:r>
              <a:rPr lang="zh-CN" altLang="en-US" sz="2400" dirty="0">
                <a:solidFill>
                  <a:schemeClr val="bg1"/>
                </a:solidFill>
              </a:rPr>
              <a:t>市场的规模将增长至</a:t>
            </a:r>
            <a:r>
              <a:rPr lang="en-US" altLang="zh-CN" sz="2400" dirty="0">
                <a:solidFill>
                  <a:schemeClr val="bg1"/>
                </a:solidFill>
              </a:rPr>
              <a:t>18.8</a:t>
            </a:r>
            <a:r>
              <a:rPr lang="zh-CN" altLang="en-US" sz="2400" dirty="0">
                <a:solidFill>
                  <a:schemeClr val="bg1"/>
                </a:solidFill>
              </a:rPr>
              <a:t>亿美元左右。</a:t>
            </a:r>
          </a:p>
        </p:txBody>
      </p:sp>
    </p:spTree>
    <p:extLst>
      <p:ext uri="{BB962C8B-B14F-4D97-AF65-F5344CB8AC3E}">
        <p14:creationId xmlns:p14="http://schemas.microsoft.com/office/powerpoint/2010/main" val="323440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12"/>
          <p:cNvSpPr/>
          <p:nvPr/>
        </p:nvSpPr>
        <p:spPr>
          <a:xfrm>
            <a:off x="0" y="0"/>
            <a:ext cx="12192000" cy="1331495"/>
          </a:xfrm>
          <a:prstGeom prst="rect">
            <a:avLst/>
          </a:prstGeom>
          <a:solidFill>
            <a:srgbClr val="159FD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6330" y="379151"/>
            <a:ext cx="3488924" cy="748313"/>
            <a:chOff x="266330" y="379151"/>
            <a:chExt cx="3488924" cy="748313"/>
          </a:xfrm>
        </p:grpSpPr>
        <p:sp>
          <p:nvSpPr>
            <p:cNvPr id="3" name="平行四边形 2"/>
            <p:cNvSpPr/>
            <p:nvPr/>
          </p:nvSpPr>
          <p:spPr>
            <a:xfrm>
              <a:off x="266330" y="417250"/>
              <a:ext cx="3488924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81277" y="37915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行业规模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354565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330" y="1358224"/>
            <a:ext cx="719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r>
              <a:rPr lang="zh-CN" altLang="en-US" sz="2400" dirty="0">
                <a:solidFill>
                  <a:schemeClr val="bg1"/>
                </a:solidFill>
              </a:rPr>
              <a:t>年全球增强现实市场</a:t>
            </a:r>
            <a:r>
              <a:rPr lang="zh-CN" altLang="en-US" sz="2400" dirty="0" smtClean="0">
                <a:solidFill>
                  <a:schemeClr val="bg1"/>
                </a:solidFill>
              </a:rPr>
              <a:t>格局（</a:t>
            </a:r>
            <a:r>
              <a:rPr lang="zh-CN" altLang="en-US" sz="2400" dirty="0">
                <a:solidFill>
                  <a:schemeClr val="bg1"/>
                </a:solidFill>
              </a:rPr>
              <a:t>百分比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01852" y="1979194"/>
            <a:ext cx="439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AR</a:t>
            </a:r>
            <a:r>
              <a:rPr lang="zh-CN" altLang="en-US" sz="2400" dirty="0" smtClean="0">
                <a:solidFill>
                  <a:schemeClr val="bg1"/>
                </a:solidFill>
              </a:rPr>
              <a:t>产业刚刚兴起，主要市场还是以基础的软硬件为主，衍生物则占据了一小部分份额。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 descr="http://www.chyxx.com/2017/09/2017091215120870_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9" y="1979194"/>
            <a:ext cx="5685291" cy="37522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65458" y="6009853"/>
            <a:ext cx="897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以上图片来自</a:t>
            </a:r>
            <a:r>
              <a:rPr lang="zh-CN" altLang="en-US" dirty="0">
                <a:solidFill>
                  <a:schemeClr val="bg1"/>
                </a:solidFill>
              </a:rPr>
              <a:t>：中国产业信息网（</a:t>
            </a:r>
            <a:r>
              <a:rPr lang="en-US" altLang="zh-CN" dirty="0">
                <a:solidFill>
                  <a:schemeClr val="bg1"/>
                </a:solidFill>
              </a:rPr>
              <a:t>http://www.chyxx.com/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4201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1695450" y="1404353"/>
            <a:ext cx="10496549" cy="111007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66329" y="414922"/>
            <a:ext cx="5156538" cy="712542"/>
            <a:chOff x="266329" y="414922"/>
            <a:chExt cx="5156538" cy="712542"/>
          </a:xfrm>
        </p:grpSpPr>
        <p:sp>
          <p:nvSpPr>
            <p:cNvPr id="2" name="平行四边形 1"/>
            <p:cNvSpPr/>
            <p:nvPr/>
          </p:nvSpPr>
          <p:spPr>
            <a:xfrm>
              <a:off x="266329" y="417250"/>
              <a:ext cx="4032955" cy="710214"/>
            </a:xfrm>
            <a:prstGeom prst="parallelogram">
              <a:avLst/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43884" y="417250"/>
              <a:ext cx="4481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主要公司和企业</a:t>
              </a:r>
              <a:endPara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4380898" y="414922"/>
              <a:ext cx="599311" cy="710214"/>
            </a:xfrm>
            <a:prstGeom prst="parallelogram">
              <a:avLst>
                <a:gd name="adj" fmla="val 30828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4980209" y="414922"/>
              <a:ext cx="442658" cy="710214"/>
            </a:xfrm>
            <a:prstGeom prst="parallelogram">
              <a:avLst>
                <a:gd name="adj" fmla="val 41471"/>
              </a:avLst>
            </a:prstGeom>
            <a:solidFill>
              <a:srgbClr val="13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69592" y="4635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谷歌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1757772" y="1472547"/>
            <a:ext cx="104342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2017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月，谷歌推出了名为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ARcore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SDK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，无需特殊硬件就给给数百万台安卓设备带来了强大的增强现实功能。虽然</a:t>
            </a:r>
            <a:r>
              <a:rPr lang="en-US" altLang="zh-CN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Tango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使得谷歌可以在智能设备上展现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技术，但该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sdk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则是给尽可能多的设备带去</a:t>
            </a:r>
            <a:r>
              <a:rPr lang="en-US" altLang="zh-CN" sz="2000" dirty="0" err="1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</a:t>
            </a:r>
            <a:r>
              <a:rPr lang="zh-CN" altLang="en-US" sz="20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功能。</a:t>
            </a:r>
            <a:endParaRPr lang="en-GB" altLang="zh-CN" sz="20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022829" y="535374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159FDD"/>
                </a:solidFill>
              </a:rPr>
              <a:t>Google</a:t>
            </a:r>
            <a:endParaRPr lang="zh-CN" altLang="en-US" sz="3600" b="1" dirty="0">
              <a:solidFill>
                <a:srgbClr val="159FDD"/>
              </a:solidFill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6" r="10961"/>
          <a:stretch/>
        </p:blipFill>
        <p:spPr>
          <a:xfrm>
            <a:off x="386448" y="1404353"/>
            <a:ext cx="1309003" cy="111007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680101" y="2948405"/>
            <a:ext cx="10511897" cy="111007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45"/>
          <p:cNvSpPr>
            <a:spLocks noChangeArrowheads="1"/>
          </p:cNvSpPr>
          <p:nvPr/>
        </p:nvSpPr>
        <p:spPr bwMode="auto">
          <a:xfrm>
            <a:off x="1694297" y="2904305"/>
            <a:ext cx="104495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眼镜（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 Glass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）是一款配有光学头戴式显示器（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OHMD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）的可穿戴式电脑，由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开发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[7]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，其目标是希望能制造出供给大众消费市场的普适计算设备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[1]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13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日，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宣布在美国市场公开发售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眼镜。只要仍有库存，任何人均可以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1500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美元的价格购买这款产品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[12]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2015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月，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宣布将停止生产当前形式的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眼镜，但仍致力于产品的开发。</a:t>
            </a:r>
            <a:endParaRPr lang="en-GB" altLang="zh-CN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719514" y="4492457"/>
            <a:ext cx="10472483" cy="111007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/>
        </p:nvSpPr>
        <p:spPr bwMode="auto">
          <a:xfrm>
            <a:off x="1719514" y="4447331"/>
            <a:ext cx="1044132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 Tango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是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Google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的一个研发项目，试图将人类对周遭空间与动态的感知能力赋予移动设备，其项目与原型机种最初在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日通过网络首度公开</a:t>
            </a:r>
            <a:r>
              <a:rPr lang="zh-CN" altLang="en-US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en-US" altLang="zh-CN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Tango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旨在令用户通过移动设备来建构室内地图、导航、进行游戏或协助视障人士等等，并提供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API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给第三方</a:t>
            </a:r>
            <a:r>
              <a:rPr lang="zh-CN" altLang="en-US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应用程序，在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Lenovo Tech world2016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年，联想推出了全球第一款基于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Tango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的消费电话，并将其发布为“</a:t>
            </a:r>
            <a:r>
              <a:rPr lang="en-US" altLang="zh-CN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Tango”</a:t>
            </a:r>
            <a:r>
              <a:rPr lang="zh-CN" altLang="en-US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  <p:pic>
        <p:nvPicPr>
          <p:cNvPr id="44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448" y="2952399"/>
            <a:ext cx="1287096" cy="11060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5" name="officeArt object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448" y="4492458"/>
            <a:ext cx="1301904" cy="11100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443884" y="5839326"/>
            <a:ext cx="10913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来源：</a:t>
            </a:r>
            <a:r>
              <a:rPr lang="en-US" altLang="zh-CN" sz="1400" dirty="0">
                <a:solidFill>
                  <a:schemeClr val="bg1"/>
                </a:solidFill>
              </a:rPr>
              <a:t>https://arstechnica.com/gadgets/2017/08/googles-arcore-brings-augmented-reality-to-millions-of-android-devices/  8/29/2017, 11:00 PM Google’s </a:t>
            </a:r>
            <a:r>
              <a:rPr lang="en-US" altLang="zh-CN" sz="1400" dirty="0" err="1">
                <a:solidFill>
                  <a:schemeClr val="bg1"/>
                </a:solidFill>
              </a:rPr>
              <a:t>ARCore</a:t>
            </a:r>
            <a:r>
              <a:rPr lang="en-US" altLang="zh-CN" sz="1400" dirty="0">
                <a:solidFill>
                  <a:schemeClr val="bg1"/>
                </a:solidFill>
              </a:rPr>
              <a:t> brings augmented reality to millions of Android </a:t>
            </a:r>
            <a:r>
              <a:rPr lang="en-US" altLang="zh-CN" sz="1400" dirty="0" smtClean="0">
                <a:solidFill>
                  <a:schemeClr val="bg1"/>
                </a:solidFill>
              </a:rPr>
              <a:t>devices</a:t>
            </a:r>
          </a:p>
          <a:p>
            <a:r>
              <a:rPr lang="da-DK" altLang="zh-CN" sz="1400" dirty="0">
                <a:solidFill>
                  <a:schemeClr val="bg1"/>
                </a:solidFill>
              </a:rPr>
              <a:t>google tango: https://en.wikipedia.org/wiki/Tango_(platform) 15 September </a:t>
            </a:r>
            <a:endParaRPr lang="da-DK" altLang="zh-CN" sz="1400" dirty="0" smtClean="0">
              <a:solidFill>
                <a:schemeClr val="bg1"/>
              </a:solidFill>
            </a:endParaRPr>
          </a:p>
          <a:p>
            <a:r>
              <a:rPr lang="da-DK" altLang="zh-CN" sz="1400" dirty="0" smtClean="0">
                <a:solidFill>
                  <a:schemeClr val="bg1"/>
                </a:solidFill>
              </a:rPr>
              <a:t>google glass</a:t>
            </a:r>
            <a:r>
              <a:rPr lang="zh-CN" altLang="da-DK" sz="1400" dirty="0" smtClean="0">
                <a:solidFill>
                  <a:schemeClr val="bg1"/>
                </a:solidFill>
              </a:rPr>
              <a:t>：</a:t>
            </a:r>
            <a:r>
              <a:rPr lang="da-DK" altLang="zh-CN" sz="1400" dirty="0" smtClean="0">
                <a:solidFill>
                  <a:schemeClr val="bg1"/>
                </a:solidFill>
                <a:hlinkClick r:id="rId5"/>
              </a:rPr>
              <a:t>https://zh.wikipedia.org/wiki/Google%E7%9C%BC%E9%95%9C</a:t>
            </a:r>
            <a:r>
              <a:rPr lang="da-DK" altLang="zh-CN" sz="1400" dirty="0" smtClean="0">
                <a:solidFill>
                  <a:schemeClr val="bg1"/>
                </a:solidFill>
              </a:rPr>
              <a:t>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9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1595</TotalTime>
  <Words>2292</Words>
  <Application>Microsoft Office PowerPoint</Application>
  <PresentationFormat>宽屏</PresentationFormat>
  <Paragraphs>169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华康俪金黑W8(P)</vt:lpstr>
      <vt:lpstr>华文细黑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Year</cp:lastModifiedBy>
  <cp:revision>136</cp:revision>
  <dcterms:created xsi:type="dcterms:W3CDTF">2016-04-24T08:41:49Z</dcterms:created>
  <dcterms:modified xsi:type="dcterms:W3CDTF">2017-10-13T02:56:28Z</dcterms:modified>
</cp:coreProperties>
</file>